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704596"/>
            <a:ext cx="10358120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267200" y="1415534"/>
            <a:ext cx="3657600" cy="3657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70995" y="1608835"/>
            <a:ext cx="8450008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761404"/>
            <a:ext cx="5854700" cy="2177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5405" rIns="0" bIns="0" rtlCol="0" vert="horz">
            <a:spAutoFit/>
          </a:bodyPr>
          <a:lstStyle/>
          <a:p>
            <a:pPr marL="103505" marR="5080" indent="402590">
              <a:lnSpc>
                <a:spcPts val="3979"/>
              </a:lnSpc>
              <a:spcBef>
                <a:spcPts val="515"/>
              </a:spcBef>
              <a:tabLst>
                <a:tab pos="6346825" algn="l"/>
              </a:tabLst>
            </a:pPr>
            <a:r>
              <a:rPr dirty="0" spc="-75">
                <a:solidFill>
                  <a:srgbClr val="0070C0"/>
                </a:solidFill>
              </a:rPr>
              <a:t>Replication-driven </a:t>
            </a:r>
            <a:r>
              <a:rPr dirty="0" spc="-130">
                <a:solidFill>
                  <a:srgbClr val="FF0000"/>
                </a:solidFill>
              </a:rPr>
              <a:t>Live </a:t>
            </a:r>
            <a:r>
              <a:rPr dirty="0" spc="-55">
                <a:solidFill>
                  <a:srgbClr val="FF0000"/>
                </a:solidFill>
              </a:rPr>
              <a:t>Reconfiguration  </a:t>
            </a:r>
            <a:r>
              <a:rPr dirty="0" spc="75"/>
              <a:t>f</a:t>
            </a:r>
            <a:r>
              <a:rPr dirty="0" spc="145"/>
              <a:t>o</a:t>
            </a:r>
            <a:r>
              <a:rPr dirty="0" spc="75"/>
              <a:t>r</a:t>
            </a:r>
            <a:r>
              <a:rPr dirty="0" spc="-240"/>
              <a:t> </a:t>
            </a:r>
            <a:r>
              <a:rPr dirty="0" spc="-445"/>
              <a:t>F</a:t>
            </a:r>
            <a:r>
              <a:rPr dirty="0" spc="-254"/>
              <a:t>a</a:t>
            </a:r>
            <a:r>
              <a:rPr dirty="0" spc="-5"/>
              <a:t>s</a:t>
            </a:r>
            <a:r>
              <a:rPr dirty="0"/>
              <a:t>t</a:t>
            </a:r>
            <a:r>
              <a:rPr dirty="0" spc="-245"/>
              <a:t> </a:t>
            </a:r>
            <a:r>
              <a:rPr dirty="0" spc="-300"/>
              <a:t>D</a:t>
            </a:r>
            <a:r>
              <a:rPr dirty="0" spc="-25"/>
              <a:t>i</a:t>
            </a:r>
            <a:r>
              <a:rPr dirty="0" spc="-5"/>
              <a:t>s</a:t>
            </a:r>
            <a:r>
              <a:rPr dirty="0" spc="-15"/>
              <a:t>t</a:t>
            </a:r>
            <a:r>
              <a:rPr dirty="0" spc="65"/>
              <a:t>r</a:t>
            </a:r>
            <a:r>
              <a:rPr dirty="0" spc="-25"/>
              <a:t>i</a:t>
            </a:r>
            <a:r>
              <a:rPr dirty="0" spc="-15"/>
              <a:t>b</a:t>
            </a:r>
            <a:r>
              <a:rPr dirty="0" spc="-85"/>
              <a:t>u</a:t>
            </a:r>
            <a:r>
              <a:rPr dirty="0" spc="275"/>
              <a:t>t</a:t>
            </a:r>
            <a:r>
              <a:rPr dirty="0" spc="-95"/>
              <a:t>e</a:t>
            </a:r>
            <a:r>
              <a:rPr dirty="0" spc="-90"/>
              <a:t>d</a:t>
            </a:r>
            <a:r>
              <a:rPr dirty="0" spc="-245"/>
              <a:t> </a:t>
            </a:r>
            <a:r>
              <a:rPr dirty="0" spc="-515"/>
              <a:t>T</a:t>
            </a:r>
            <a:r>
              <a:rPr dirty="0" spc="65"/>
              <a:t>r</a:t>
            </a:r>
            <a:r>
              <a:rPr dirty="0" spc="-254"/>
              <a:t>a</a:t>
            </a:r>
            <a:r>
              <a:rPr dirty="0" spc="-65"/>
              <a:t>n</a:t>
            </a:r>
            <a:r>
              <a:rPr dirty="0" spc="-254"/>
              <a:t>s</a:t>
            </a:r>
            <a:r>
              <a:rPr dirty="0" spc="-295"/>
              <a:t>a</a:t>
            </a:r>
            <a:r>
              <a:rPr dirty="0" spc="-185"/>
              <a:t>c</a:t>
            </a:r>
            <a:r>
              <a:rPr dirty="0" spc="275"/>
              <a:t>t</a:t>
            </a:r>
            <a:r>
              <a:rPr dirty="0" spc="-25"/>
              <a:t>i</a:t>
            </a:r>
            <a:r>
              <a:rPr dirty="0"/>
              <a:t>o</a:t>
            </a:r>
            <a:r>
              <a:rPr dirty="0" spc="-55"/>
              <a:t>n</a:t>
            </a:r>
            <a:r>
              <a:rPr dirty="0"/>
              <a:t>	</a:t>
            </a:r>
            <a:r>
              <a:rPr dirty="0" spc="-420"/>
              <a:t>P</a:t>
            </a:r>
            <a:r>
              <a:rPr dirty="0" spc="70"/>
              <a:t>r</a:t>
            </a:r>
            <a:r>
              <a:rPr dirty="0" spc="-90"/>
              <a:t>o</a:t>
            </a:r>
            <a:r>
              <a:rPr dirty="0" spc="-85"/>
              <a:t>c</a:t>
            </a:r>
            <a:r>
              <a:rPr dirty="0" spc="-155"/>
              <a:t>e</a:t>
            </a:r>
            <a:r>
              <a:rPr dirty="0" spc="-295"/>
              <a:t>ss</a:t>
            </a:r>
            <a:r>
              <a:rPr dirty="0" spc="-20"/>
              <a:t>i</a:t>
            </a:r>
            <a:r>
              <a:rPr dirty="0" spc="-55"/>
              <a:t>n</a:t>
            </a:r>
            <a:r>
              <a:rPr dirty="0" spc="-60"/>
              <a:t>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84060" y="3290315"/>
            <a:ext cx="5632450" cy="3010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168400" marR="1204595" indent="-165735">
              <a:lnSpc>
                <a:spcPct val="105400"/>
              </a:lnSpc>
              <a:spcBef>
                <a:spcPts val="100"/>
              </a:spcBef>
            </a:pPr>
            <a:r>
              <a:rPr dirty="0" sz="2600" spc="-105">
                <a:latin typeface="Arial"/>
                <a:cs typeface="Arial"/>
              </a:rPr>
              <a:t>Xingda </a:t>
            </a:r>
            <a:r>
              <a:rPr dirty="0" sz="2600" spc="-114">
                <a:latin typeface="Arial"/>
                <a:cs typeface="Arial"/>
              </a:rPr>
              <a:t>Wei, </a:t>
            </a:r>
            <a:r>
              <a:rPr dirty="0" sz="2600" spc="-120">
                <a:latin typeface="Arial"/>
                <a:cs typeface="Arial"/>
              </a:rPr>
              <a:t>Sijie </a:t>
            </a:r>
            <a:r>
              <a:rPr dirty="0" sz="2600" spc="-135">
                <a:latin typeface="Arial"/>
                <a:cs typeface="Arial"/>
              </a:rPr>
              <a:t>Shen,  </a:t>
            </a:r>
            <a:r>
              <a:rPr dirty="0" sz="2600" spc="-100">
                <a:latin typeface="Arial"/>
                <a:cs typeface="Arial"/>
              </a:rPr>
              <a:t>Rong </a:t>
            </a:r>
            <a:r>
              <a:rPr dirty="0" sz="2600" spc="-150">
                <a:latin typeface="Arial"/>
                <a:cs typeface="Arial"/>
              </a:rPr>
              <a:t>Chen, </a:t>
            </a:r>
            <a:r>
              <a:rPr dirty="0" sz="2600" spc="-80">
                <a:latin typeface="Arial"/>
                <a:cs typeface="Arial"/>
              </a:rPr>
              <a:t>Haibo</a:t>
            </a:r>
            <a:r>
              <a:rPr dirty="0" sz="2600" spc="-409">
                <a:latin typeface="Arial"/>
                <a:cs typeface="Arial"/>
              </a:rPr>
              <a:t> </a:t>
            </a:r>
            <a:r>
              <a:rPr dirty="0" sz="2600" spc="-165">
                <a:latin typeface="Arial"/>
                <a:cs typeface="Arial"/>
              </a:rPr>
              <a:t>Chen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Times New Roman"/>
              <a:cs typeface="Times New Roman"/>
            </a:endParaRPr>
          </a:p>
          <a:p>
            <a:pPr algn="ctr" marL="12700" marR="5080">
              <a:lnSpc>
                <a:spcPct val="107500"/>
              </a:lnSpc>
            </a:pPr>
            <a:r>
              <a:rPr dirty="0" sz="2400" spc="10">
                <a:solidFill>
                  <a:srgbClr val="002060"/>
                </a:solidFill>
                <a:latin typeface="Arial"/>
                <a:cs typeface="Arial"/>
              </a:rPr>
              <a:t>Institute</a:t>
            </a:r>
            <a:r>
              <a:rPr dirty="0" sz="2400" spc="-145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002060"/>
                </a:solidFill>
                <a:latin typeface="Arial"/>
                <a:cs typeface="Arial"/>
              </a:rPr>
              <a:t>of</a:t>
            </a:r>
            <a:r>
              <a:rPr dirty="0" sz="2400" spc="-145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2400" spc="-85">
                <a:solidFill>
                  <a:srgbClr val="002060"/>
                </a:solidFill>
                <a:latin typeface="Arial"/>
                <a:cs typeface="Arial"/>
              </a:rPr>
              <a:t>Parallel</a:t>
            </a:r>
            <a:r>
              <a:rPr dirty="0" sz="2400" spc="-15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2400" spc="-75">
                <a:solidFill>
                  <a:srgbClr val="002060"/>
                </a:solidFill>
                <a:latin typeface="Arial"/>
                <a:cs typeface="Arial"/>
              </a:rPr>
              <a:t>and</a:t>
            </a:r>
            <a:r>
              <a:rPr dirty="0" sz="2400" spc="-14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2060"/>
                </a:solidFill>
                <a:latin typeface="Arial"/>
                <a:cs typeface="Arial"/>
              </a:rPr>
              <a:t>Distributed</a:t>
            </a:r>
            <a:r>
              <a:rPr dirty="0" sz="2400" spc="-145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dirty="0" sz="2400" spc="-120">
                <a:solidFill>
                  <a:srgbClr val="002060"/>
                </a:solidFill>
                <a:latin typeface="Arial"/>
                <a:cs typeface="Arial"/>
              </a:rPr>
              <a:t>Systems  </a:t>
            </a:r>
            <a:r>
              <a:rPr dirty="0" sz="2400" spc="-114">
                <a:solidFill>
                  <a:srgbClr val="3B3838"/>
                </a:solidFill>
                <a:latin typeface="Arial"/>
                <a:cs typeface="Arial"/>
              </a:rPr>
              <a:t>Shanghai </a:t>
            </a:r>
            <a:r>
              <a:rPr dirty="0" sz="2400" spc="-100">
                <a:solidFill>
                  <a:srgbClr val="3B3838"/>
                </a:solidFill>
                <a:latin typeface="Arial"/>
                <a:cs typeface="Arial"/>
              </a:rPr>
              <a:t>Jiao </a:t>
            </a:r>
            <a:r>
              <a:rPr dirty="0" sz="2400" spc="-120">
                <a:solidFill>
                  <a:srgbClr val="3B3838"/>
                </a:solidFill>
                <a:latin typeface="Arial"/>
                <a:cs typeface="Arial"/>
              </a:rPr>
              <a:t>Tong </a:t>
            </a:r>
            <a:r>
              <a:rPr dirty="0" sz="2400" spc="-45">
                <a:solidFill>
                  <a:srgbClr val="3B3838"/>
                </a:solidFill>
                <a:latin typeface="Arial"/>
                <a:cs typeface="Arial"/>
              </a:rPr>
              <a:t>University,</a:t>
            </a:r>
            <a:r>
              <a:rPr dirty="0" sz="2400" spc="-335">
                <a:solidFill>
                  <a:srgbClr val="3B3838"/>
                </a:solidFill>
                <a:latin typeface="Arial"/>
                <a:cs typeface="Arial"/>
              </a:rPr>
              <a:t> </a:t>
            </a:r>
            <a:r>
              <a:rPr dirty="0" sz="2400" spc="-135">
                <a:solidFill>
                  <a:srgbClr val="3B3838"/>
                </a:solidFill>
                <a:latin typeface="Arial"/>
                <a:cs typeface="Arial"/>
              </a:rPr>
              <a:t>China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>
              <a:latin typeface="Times New Roman"/>
              <a:cs typeface="Times New Roman"/>
            </a:endParaRPr>
          </a:p>
          <a:p>
            <a:pPr algn="ctr" marL="2096770" marR="2096770">
              <a:lnSpc>
                <a:spcPts val="2090"/>
              </a:lnSpc>
            </a:pPr>
            <a:r>
              <a:rPr dirty="0" sz="1800" spc="-50">
                <a:latin typeface="Arial"/>
                <a:cs typeface="Arial"/>
              </a:rPr>
              <a:t>Present </a:t>
            </a:r>
            <a:r>
              <a:rPr dirty="0" sz="1800" spc="-110">
                <a:latin typeface="Arial"/>
                <a:cs typeface="Arial"/>
              </a:rPr>
              <a:t>By</a:t>
            </a:r>
            <a:r>
              <a:rPr dirty="0" sz="1800" spc="-265">
                <a:latin typeface="Arial"/>
                <a:cs typeface="Arial"/>
              </a:rPr>
              <a:t> </a:t>
            </a:r>
            <a:r>
              <a:rPr dirty="0" sz="1800" spc="-190">
                <a:latin typeface="Arial"/>
                <a:cs typeface="Arial"/>
              </a:rPr>
              <a:t>YJB  </a:t>
            </a:r>
            <a:r>
              <a:rPr dirty="0" sz="1800" spc="-135">
                <a:latin typeface="Arial"/>
                <a:cs typeface="Arial"/>
              </a:rPr>
              <a:t>2019.03.15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704596"/>
            <a:ext cx="4923790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60" b="1">
                <a:latin typeface="Times New Roman"/>
                <a:cs typeface="Times New Roman"/>
              </a:rPr>
              <a:t>Sol#2: </a:t>
            </a:r>
            <a:r>
              <a:rPr dirty="0" sz="3400" spc="-40" b="1">
                <a:latin typeface="Times New Roman"/>
                <a:cs typeface="Times New Roman"/>
              </a:rPr>
              <a:t>Pre-copy </a:t>
            </a:r>
            <a:r>
              <a:rPr dirty="0" sz="3400" spc="-140" b="1">
                <a:latin typeface="Times New Roman"/>
                <a:cs typeface="Times New Roman"/>
              </a:rPr>
              <a:t>Is </a:t>
            </a:r>
            <a:r>
              <a:rPr dirty="0" sz="3400" spc="30" b="1">
                <a:latin typeface="Times New Roman"/>
                <a:cs typeface="Times New Roman"/>
              </a:rPr>
              <a:t>Not</a:t>
            </a:r>
            <a:r>
              <a:rPr dirty="0" sz="3400" spc="-320" b="1">
                <a:latin typeface="Times New Roman"/>
                <a:cs typeface="Times New Roman"/>
              </a:rPr>
              <a:t> </a:t>
            </a:r>
            <a:r>
              <a:rPr dirty="0" sz="3400" spc="-45" b="1">
                <a:latin typeface="Times New Roman"/>
                <a:cs typeface="Times New Roman"/>
              </a:rPr>
              <a:t>Free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59213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dirty="0" sz="2800" spc="-105">
                <a:solidFill>
                  <a:srgbClr val="0D0D0D"/>
                </a:solidFill>
                <a:latin typeface="Arial"/>
                <a:cs typeface="Arial"/>
              </a:rPr>
              <a:t>Requires</a:t>
            </a:r>
            <a:r>
              <a:rPr dirty="0" sz="2800" spc="-175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FF0000"/>
                </a:solidFill>
                <a:latin typeface="Arial"/>
                <a:cs typeface="Arial"/>
              </a:rPr>
              <a:t>tracking</a:t>
            </a:r>
            <a:r>
              <a:rPr dirty="0" sz="2800" spc="-1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40">
                <a:solidFill>
                  <a:srgbClr val="0D0D0D"/>
                </a:solidFill>
                <a:latin typeface="Arial"/>
                <a:cs typeface="Arial"/>
              </a:rPr>
              <a:t>&amp;</a:t>
            </a:r>
            <a:r>
              <a:rPr dirty="0" sz="2800" spc="-17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2800" spc="-90">
                <a:solidFill>
                  <a:srgbClr val="FF0000"/>
                </a:solidFill>
                <a:latin typeface="Arial"/>
                <a:cs typeface="Arial"/>
              </a:rPr>
              <a:t>syncing</a:t>
            </a:r>
            <a:r>
              <a:rPr dirty="0" sz="2800" spc="-1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25">
                <a:solidFill>
                  <a:srgbClr val="0D0D0D"/>
                </a:solidFill>
                <a:latin typeface="Arial"/>
                <a:cs typeface="Arial"/>
              </a:rPr>
              <a:t>dirty</a:t>
            </a:r>
            <a:r>
              <a:rPr dirty="0" sz="2800" spc="-175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2800" spc="-45">
                <a:solidFill>
                  <a:srgbClr val="0D0D0D"/>
                </a:solidFill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4232" y="2423160"/>
            <a:ext cx="10003536" cy="3115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704596"/>
            <a:ext cx="4923790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60" b="1">
                <a:latin typeface="Times New Roman"/>
                <a:cs typeface="Times New Roman"/>
              </a:rPr>
              <a:t>Sol#2: </a:t>
            </a:r>
            <a:r>
              <a:rPr dirty="0" sz="3400" spc="-40" b="1">
                <a:latin typeface="Times New Roman"/>
                <a:cs typeface="Times New Roman"/>
              </a:rPr>
              <a:t>Pre-copy </a:t>
            </a:r>
            <a:r>
              <a:rPr dirty="0" sz="3400" spc="-140" b="1">
                <a:latin typeface="Times New Roman"/>
                <a:cs typeface="Times New Roman"/>
              </a:rPr>
              <a:t>Is </a:t>
            </a:r>
            <a:r>
              <a:rPr dirty="0" sz="3400" spc="30" b="1">
                <a:latin typeface="Times New Roman"/>
                <a:cs typeface="Times New Roman"/>
              </a:rPr>
              <a:t>Not</a:t>
            </a:r>
            <a:r>
              <a:rPr dirty="0" sz="3400" spc="-320" b="1">
                <a:latin typeface="Times New Roman"/>
                <a:cs typeface="Times New Roman"/>
              </a:rPr>
              <a:t> </a:t>
            </a:r>
            <a:r>
              <a:rPr dirty="0" sz="3400" spc="-45" b="1">
                <a:latin typeface="Times New Roman"/>
                <a:cs typeface="Times New Roman"/>
              </a:rPr>
              <a:t>Free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59213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dirty="0" sz="2800" spc="-105">
                <a:solidFill>
                  <a:srgbClr val="0D0D0D"/>
                </a:solidFill>
                <a:latin typeface="Arial"/>
                <a:cs typeface="Arial"/>
              </a:rPr>
              <a:t>Requires</a:t>
            </a:r>
            <a:r>
              <a:rPr dirty="0" sz="2800" spc="-175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FF0000"/>
                </a:solidFill>
                <a:latin typeface="Arial"/>
                <a:cs typeface="Arial"/>
              </a:rPr>
              <a:t>tracking</a:t>
            </a:r>
            <a:r>
              <a:rPr dirty="0" sz="2800" spc="-1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40">
                <a:solidFill>
                  <a:srgbClr val="0D0D0D"/>
                </a:solidFill>
                <a:latin typeface="Arial"/>
                <a:cs typeface="Arial"/>
              </a:rPr>
              <a:t>&amp;</a:t>
            </a:r>
            <a:r>
              <a:rPr dirty="0" sz="2800" spc="-17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2800" spc="-90">
                <a:solidFill>
                  <a:srgbClr val="FF0000"/>
                </a:solidFill>
                <a:latin typeface="Arial"/>
                <a:cs typeface="Arial"/>
              </a:rPr>
              <a:t>syncing</a:t>
            </a:r>
            <a:r>
              <a:rPr dirty="0" sz="2800" spc="-1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25">
                <a:solidFill>
                  <a:srgbClr val="0D0D0D"/>
                </a:solidFill>
                <a:latin typeface="Arial"/>
                <a:cs typeface="Arial"/>
              </a:rPr>
              <a:t>dirty</a:t>
            </a:r>
            <a:r>
              <a:rPr dirty="0" sz="2800" spc="-175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2800" spc="-45">
                <a:solidFill>
                  <a:srgbClr val="0D0D0D"/>
                </a:solidFill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82039" y="2404872"/>
            <a:ext cx="10271760" cy="3081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87035" y="5671820"/>
            <a:ext cx="3672840" cy="760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2400" spc="-50">
                <a:solidFill>
                  <a:srgbClr val="FF0000"/>
                </a:solidFill>
                <a:latin typeface="Arial"/>
                <a:cs typeface="Arial"/>
              </a:rPr>
              <a:t>Longer </a:t>
            </a:r>
            <a:r>
              <a:rPr dirty="0" sz="2400" spc="-5">
                <a:latin typeface="Arial"/>
                <a:cs typeface="Arial"/>
              </a:rPr>
              <a:t>migration</a:t>
            </a:r>
            <a:r>
              <a:rPr dirty="0" sz="2400" spc="-254">
                <a:latin typeface="Arial"/>
                <a:cs typeface="Arial"/>
              </a:rPr>
              <a:t> </a:t>
            </a:r>
            <a:r>
              <a:rPr dirty="0" sz="2400" spc="5"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355600" algn="l"/>
              </a:tabLst>
            </a:pP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Larger </a:t>
            </a:r>
            <a:r>
              <a:rPr dirty="0" sz="2400" spc="-40">
                <a:latin typeface="Arial"/>
                <a:cs typeface="Arial"/>
              </a:rPr>
              <a:t>data</a:t>
            </a:r>
            <a:r>
              <a:rPr dirty="0" sz="2400" spc="-275">
                <a:latin typeface="Arial"/>
                <a:cs typeface="Arial"/>
              </a:rPr>
              <a:t> </a:t>
            </a:r>
            <a:r>
              <a:rPr dirty="0" sz="2400" spc="-65">
                <a:latin typeface="Arial"/>
                <a:cs typeface="Arial"/>
              </a:rPr>
              <a:t>transmissions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704596"/>
            <a:ext cx="1572895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80" b="1">
                <a:latin typeface="Times New Roman"/>
                <a:cs typeface="Times New Roman"/>
              </a:rPr>
              <a:t>O</a:t>
            </a:r>
            <a:r>
              <a:rPr dirty="0" sz="3400" spc="-65" b="1">
                <a:latin typeface="Times New Roman"/>
                <a:cs typeface="Times New Roman"/>
              </a:rPr>
              <a:t>u</a:t>
            </a:r>
            <a:r>
              <a:rPr dirty="0" sz="3400" spc="95" b="1">
                <a:latin typeface="Times New Roman"/>
                <a:cs typeface="Times New Roman"/>
              </a:rPr>
              <a:t>t</a:t>
            </a:r>
            <a:r>
              <a:rPr dirty="0" sz="3400" spc="-80" b="1">
                <a:latin typeface="Times New Roman"/>
                <a:cs typeface="Times New Roman"/>
              </a:rPr>
              <a:t>l</a:t>
            </a:r>
            <a:r>
              <a:rPr dirty="0" sz="3400" spc="-105" b="1">
                <a:latin typeface="Times New Roman"/>
                <a:cs typeface="Times New Roman"/>
              </a:rPr>
              <a:t>i</a:t>
            </a:r>
            <a:r>
              <a:rPr dirty="0" sz="3400" spc="114" b="1">
                <a:latin typeface="Times New Roman"/>
                <a:cs typeface="Times New Roman"/>
              </a:rPr>
              <a:t>n</a:t>
            </a:r>
            <a:r>
              <a:rPr dirty="0" sz="3400" spc="80" b="1">
                <a:latin typeface="Times New Roman"/>
                <a:cs typeface="Times New Roman"/>
              </a:rPr>
              <a:t>e</a:t>
            </a:r>
            <a:r>
              <a:rPr dirty="0" sz="3400" spc="100" b="1">
                <a:latin typeface="Times New Roman"/>
                <a:cs typeface="Times New Roman"/>
              </a:rPr>
              <a:t>s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16532"/>
            <a:ext cx="5959475" cy="206756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Char char="•"/>
              <a:tabLst>
                <a:tab pos="241300" algn="l"/>
              </a:tabLst>
            </a:pPr>
            <a:r>
              <a:rPr dirty="0" sz="2800" spc="-120">
                <a:latin typeface="Arial"/>
                <a:cs typeface="Arial"/>
              </a:rPr>
              <a:t>System </a:t>
            </a:r>
            <a:r>
              <a:rPr dirty="0" sz="2800" spc="-20">
                <a:latin typeface="Arial"/>
                <a:cs typeface="Arial"/>
              </a:rPr>
              <a:t>Architecture </a:t>
            </a:r>
            <a:r>
              <a:rPr dirty="0" sz="2800" spc="40">
                <a:latin typeface="Arial"/>
                <a:cs typeface="Arial"/>
              </a:rPr>
              <a:t>&amp;</a:t>
            </a:r>
            <a:r>
              <a:rPr dirty="0" sz="2800" spc="-385">
                <a:latin typeface="Arial"/>
                <a:cs typeface="Arial"/>
              </a:rPr>
              <a:t> </a:t>
            </a:r>
            <a:r>
              <a:rPr dirty="0" sz="2800" spc="-75">
                <a:latin typeface="Arial"/>
                <a:cs typeface="Arial"/>
              </a:rPr>
              <a:t>Observations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Char char="•"/>
              <a:tabLst>
                <a:tab pos="241300" algn="l"/>
              </a:tabLst>
            </a:pPr>
            <a:r>
              <a:rPr dirty="0" sz="2800" spc="-145">
                <a:latin typeface="Arial"/>
                <a:cs typeface="Arial"/>
              </a:rPr>
              <a:t>Key</a:t>
            </a:r>
            <a:r>
              <a:rPr dirty="0" sz="2800" spc="-250">
                <a:latin typeface="Arial"/>
                <a:cs typeface="Arial"/>
              </a:rPr>
              <a:t> </a:t>
            </a:r>
            <a:r>
              <a:rPr dirty="0" sz="2800" spc="-114">
                <a:latin typeface="Arial"/>
                <a:cs typeface="Arial"/>
              </a:rPr>
              <a:t>Ideas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Char char="•"/>
              <a:tabLst>
                <a:tab pos="241300" algn="l"/>
              </a:tabLst>
            </a:pPr>
            <a:r>
              <a:rPr dirty="0" sz="2800" spc="-30">
                <a:latin typeface="Arial"/>
                <a:cs typeface="Arial"/>
              </a:rPr>
              <a:t>Improve</a:t>
            </a:r>
            <a:r>
              <a:rPr dirty="0" sz="2800" spc="-180">
                <a:latin typeface="Arial"/>
                <a:cs typeface="Arial"/>
              </a:rPr>
              <a:t> </a:t>
            </a:r>
            <a:r>
              <a:rPr dirty="0" sz="2800" spc="-70">
                <a:latin typeface="Arial"/>
                <a:cs typeface="Arial"/>
              </a:rPr>
              <a:t>pre-copy</a:t>
            </a:r>
            <a:r>
              <a:rPr dirty="0" sz="2800" spc="-180">
                <a:latin typeface="Arial"/>
                <a:cs typeface="Arial"/>
              </a:rPr>
              <a:t> </a:t>
            </a:r>
            <a:r>
              <a:rPr dirty="0" sz="2800" spc="70">
                <a:latin typeface="Arial"/>
                <a:cs typeface="Arial"/>
              </a:rPr>
              <a:t>with</a:t>
            </a:r>
            <a:r>
              <a:rPr dirty="0" sz="2800" spc="-180">
                <a:latin typeface="Arial"/>
                <a:cs typeface="Arial"/>
              </a:rPr>
              <a:t> </a:t>
            </a:r>
            <a:r>
              <a:rPr dirty="0" sz="2800" spc="-15">
                <a:latin typeface="Arial"/>
                <a:cs typeface="Arial"/>
              </a:rPr>
              <a:t>log</a:t>
            </a:r>
            <a:r>
              <a:rPr dirty="0" sz="2800" spc="-180">
                <a:latin typeface="Arial"/>
                <a:cs typeface="Arial"/>
              </a:rPr>
              <a:t> </a:t>
            </a:r>
            <a:r>
              <a:rPr dirty="0" sz="2800" spc="10">
                <a:latin typeface="Arial"/>
                <a:cs typeface="Arial"/>
              </a:rPr>
              <a:t>forwarding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Char char="•"/>
              <a:tabLst>
                <a:tab pos="241300" algn="l"/>
              </a:tabLst>
            </a:pPr>
            <a:r>
              <a:rPr dirty="0" sz="2800" spc="-85">
                <a:latin typeface="Arial"/>
                <a:cs typeface="Arial"/>
              </a:rPr>
              <a:t>Evaluations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704596"/>
            <a:ext cx="1572895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80" b="1">
                <a:latin typeface="Times New Roman"/>
                <a:cs typeface="Times New Roman"/>
              </a:rPr>
              <a:t>O</a:t>
            </a:r>
            <a:r>
              <a:rPr dirty="0" sz="3400" spc="-65" b="1">
                <a:latin typeface="Times New Roman"/>
                <a:cs typeface="Times New Roman"/>
              </a:rPr>
              <a:t>u</a:t>
            </a:r>
            <a:r>
              <a:rPr dirty="0" sz="3400" spc="95" b="1">
                <a:latin typeface="Times New Roman"/>
                <a:cs typeface="Times New Roman"/>
              </a:rPr>
              <a:t>t</a:t>
            </a:r>
            <a:r>
              <a:rPr dirty="0" sz="3400" spc="-80" b="1">
                <a:latin typeface="Times New Roman"/>
                <a:cs typeface="Times New Roman"/>
              </a:rPr>
              <a:t>l</a:t>
            </a:r>
            <a:r>
              <a:rPr dirty="0" sz="3400" spc="-105" b="1">
                <a:latin typeface="Times New Roman"/>
                <a:cs typeface="Times New Roman"/>
              </a:rPr>
              <a:t>i</a:t>
            </a:r>
            <a:r>
              <a:rPr dirty="0" sz="3400" spc="114" b="1">
                <a:latin typeface="Times New Roman"/>
                <a:cs typeface="Times New Roman"/>
              </a:rPr>
              <a:t>n</a:t>
            </a:r>
            <a:r>
              <a:rPr dirty="0" sz="3400" spc="80" b="1">
                <a:latin typeface="Times New Roman"/>
                <a:cs typeface="Times New Roman"/>
              </a:rPr>
              <a:t>e</a:t>
            </a:r>
            <a:r>
              <a:rPr dirty="0" sz="3400" spc="100" b="1">
                <a:latin typeface="Times New Roman"/>
                <a:cs typeface="Times New Roman"/>
              </a:rPr>
              <a:t>s</a:t>
            </a:r>
            <a:endParaRPr sz="3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16532"/>
            <a:ext cx="5959475" cy="206756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Char char="•"/>
              <a:tabLst>
                <a:tab pos="241300" algn="l"/>
              </a:tabLst>
            </a:pPr>
            <a:r>
              <a:rPr dirty="0" sz="2800" spc="-120">
                <a:latin typeface="Arial"/>
                <a:cs typeface="Arial"/>
              </a:rPr>
              <a:t>System </a:t>
            </a:r>
            <a:r>
              <a:rPr dirty="0" sz="2800" spc="-20">
                <a:latin typeface="Arial"/>
                <a:cs typeface="Arial"/>
              </a:rPr>
              <a:t>Architecture </a:t>
            </a:r>
            <a:r>
              <a:rPr dirty="0" sz="2800" spc="40">
                <a:latin typeface="Arial"/>
                <a:cs typeface="Arial"/>
              </a:rPr>
              <a:t>&amp;</a:t>
            </a:r>
            <a:r>
              <a:rPr dirty="0" sz="2800" spc="-385">
                <a:latin typeface="Arial"/>
                <a:cs typeface="Arial"/>
              </a:rPr>
              <a:t> </a:t>
            </a:r>
            <a:r>
              <a:rPr dirty="0" sz="2800" spc="-75">
                <a:latin typeface="Arial"/>
                <a:cs typeface="Arial"/>
              </a:rPr>
              <a:t>Observations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Char char="•"/>
              <a:tabLst>
                <a:tab pos="241300" algn="l"/>
              </a:tabLst>
            </a:pPr>
            <a:r>
              <a:rPr dirty="0" sz="2800" spc="-145">
                <a:solidFill>
                  <a:srgbClr val="BFBFBF"/>
                </a:solidFill>
                <a:latin typeface="Arial"/>
                <a:cs typeface="Arial"/>
              </a:rPr>
              <a:t>Key</a:t>
            </a:r>
            <a:r>
              <a:rPr dirty="0" sz="2800" spc="-25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800" spc="-114">
                <a:solidFill>
                  <a:srgbClr val="BFBFBF"/>
                </a:solidFill>
                <a:latin typeface="Arial"/>
                <a:cs typeface="Arial"/>
              </a:rPr>
              <a:t>Ideas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Char char="•"/>
              <a:tabLst>
                <a:tab pos="241300" algn="l"/>
              </a:tabLst>
            </a:pPr>
            <a:r>
              <a:rPr dirty="0" sz="2800" spc="-30">
                <a:solidFill>
                  <a:srgbClr val="BFBFBF"/>
                </a:solidFill>
                <a:latin typeface="Arial"/>
                <a:cs typeface="Arial"/>
              </a:rPr>
              <a:t>Improve</a:t>
            </a:r>
            <a:r>
              <a:rPr dirty="0" sz="2800" spc="-18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800" spc="-70">
                <a:solidFill>
                  <a:srgbClr val="BFBFBF"/>
                </a:solidFill>
                <a:latin typeface="Arial"/>
                <a:cs typeface="Arial"/>
              </a:rPr>
              <a:t>pre-copy</a:t>
            </a:r>
            <a:r>
              <a:rPr dirty="0" sz="2800" spc="-18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800" spc="70">
                <a:solidFill>
                  <a:srgbClr val="BFBFBF"/>
                </a:solidFill>
                <a:latin typeface="Arial"/>
                <a:cs typeface="Arial"/>
              </a:rPr>
              <a:t>with</a:t>
            </a:r>
            <a:r>
              <a:rPr dirty="0" sz="2800" spc="-18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800" spc="-15">
                <a:solidFill>
                  <a:srgbClr val="BFBFBF"/>
                </a:solidFill>
                <a:latin typeface="Arial"/>
                <a:cs typeface="Arial"/>
              </a:rPr>
              <a:t>log</a:t>
            </a:r>
            <a:r>
              <a:rPr dirty="0" sz="2800" spc="-18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800" spc="10">
                <a:solidFill>
                  <a:srgbClr val="BFBFBF"/>
                </a:solidFill>
                <a:latin typeface="Arial"/>
                <a:cs typeface="Arial"/>
              </a:rPr>
              <a:t>forwarding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Char char="•"/>
              <a:tabLst>
                <a:tab pos="241300" algn="l"/>
              </a:tabLst>
            </a:pPr>
            <a:r>
              <a:rPr dirty="0" sz="2800" spc="-85">
                <a:solidFill>
                  <a:srgbClr val="BFBFBF"/>
                </a:solidFill>
                <a:latin typeface="Arial"/>
                <a:cs typeface="Arial"/>
              </a:rPr>
              <a:t>Evaluations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79196"/>
            <a:ext cx="71297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5" b="1">
                <a:latin typeface="Times New Roman"/>
                <a:cs typeface="Times New Roman"/>
              </a:rPr>
              <a:t>System </a:t>
            </a:r>
            <a:r>
              <a:rPr dirty="0" spc="-25" b="1">
                <a:latin typeface="Times New Roman"/>
                <a:cs typeface="Times New Roman"/>
              </a:rPr>
              <a:t>Architecture </a:t>
            </a:r>
            <a:r>
              <a:rPr dirty="0" spc="-545" b="1">
                <a:latin typeface="Times New Roman"/>
                <a:cs typeface="Times New Roman"/>
              </a:rPr>
              <a:t>&amp;</a:t>
            </a:r>
            <a:r>
              <a:rPr dirty="0" spc="-370" b="1">
                <a:latin typeface="Times New Roman"/>
                <a:cs typeface="Times New Roman"/>
              </a:rPr>
              <a:t> </a:t>
            </a:r>
            <a:r>
              <a:rPr dirty="0" b="1">
                <a:latin typeface="Times New Roman"/>
                <a:cs typeface="Times New Roman"/>
              </a:rPr>
              <a:t>Observations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699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Char char="•"/>
              <a:tabLst>
                <a:tab pos="241300" algn="l"/>
              </a:tabLst>
            </a:pPr>
            <a:r>
              <a:rPr dirty="0" spc="-114"/>
              <a:t>Sharded </a:t>
            </a:r>
            <a:r>
              <a:rPr dirty="0" spc="40">
                <a:solidFill>
                  <a:srgbClr val="000000"/>
                </a:solidFill>
              </a:rPr>
              <a:t>&amp; </a:t>
            </a:r>
            <a:r>
              <a:rPr dirty="0" spc="-35"/>
              <a:t>replicated </a:t>
            </a:r>
            <a:r>
              <a:rPr dirty="0" spc="-45">
                <a:solidFill>
                  <a:srgbClr val="000000"/>
                </a:solidFill>
              </a:rPr>
              <a:t>memory</a:t>
            </a:r>
            <a:r>
              <a:rPr dirty="0" spc="-585">
                <a:solidFill>
                  <a:srgbClr val="000000"/>
                </a:solidFill>
              </a:rPr>
              <a:t> </a:t>
            </a:r>
            <a:r>
              <a:rPr dirty="0" spc="-15">
                <a:solidFill>
                  <a:srgbClr val="000000"/>
                </a:solidFill>
              </a:rPr>
              <a:t>store</a:t>
            </a:r>
          </a:p>
          <a:p>
            <a:pPr lvl="1" marL="698500" indent="-228600">
              <a:lnSpc>
                <a:spcPct val="100000"/>
              </a:lnSpc>
              <a:spcBef>
                <a:spcPts val="229"/>
              </a:spcBef>
              <a:buChar char="•"/>
              <a:tabLst>
                <a:tab pos="698500" algn="l"/>
              </a:tabLst>
            </a:pPr>
            <a:r>
              <a:rPr dirty="0" sz="2400" spc="-130">
                <a:latin typeface="Arial"/>
                <a:cs typeface="Arial"/>
              </a:rPr>
              <a:t>DrTM+R, </a:t>
            </a:r>
            <a:r>
              <a:rPr dirty="0" sz="2400" spc="-175">
                <a:latin typeface="Arial"/>
                <a:cs typeface="Arial"/>
              </a:rPr>
              <a:t>FaRM </a:t>
            </a:r>
            <a:r>
              <a:rPr dirty="0" sz="2400" spc="-75">
                <a:latin typeface="Arial"/>
                <a:cs typeface="Arial"/>
              </a:rPr>
              <a:t>and</a:t>
            </a:r>
            <a:r>
              <a:rPr dirty="0" sz="2400" spc="-135">
                <a:latin typeface="Arial"/>
                <a:cs typeface="Arial"/>
              </a:rPr>
              <a:t> </a:t>
            </a:r>
            <a:r>
              <a:rPr dirty="0" sz="2400" spc="-295">
                <a:latin typeface="Arial"/>
                <a:cs typeface="Arial"/>
              </a:rPr>
              <a:t>FaSST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Char char="•"/>
              <a:tabLst>
                <a:tab pos="241300" algn="l"/>
              </a:tabLst>
            </a:pPr>
            <a:r>
              <a:rPr dirty="0" spc="-90">
                <a:solidFill>
                  <a:srgbClr val="000000"/>
                </a:solidFill>
              </a:rPr>
              <a:t>Primary-backup </a:t>
            </a:r>
            <a:r>
              <a:rPr dirty="0" spc="-110">
                <a:solidFill>
                  <a:srgbClr val="000000"/>
                </a:solidFill>
              </a:rPr>
              <a:t>synced </a:t>
            </a:r>
            <a:r>
              <a:rPr dirty="0" spc="70">
                <a:solidFill>
                  <a:srgbClr val="000000"/>
                </a:solidFill>
              </a:rPr>
              <a:t>with</a:t>
            </a:r>
            <a:r>
              <a:rPr dirty="0" spc="-345">
                <a:solidFill>
                  <a:srgbClr val="000000"/>
                </a:solidFill>
              </a:rPr>
              <a:t> </a:t>
            </a:r>
            <a:r>
              <a:rPr dirty="0" spc="-190"/>
              <a:t>TX’s </a:t>
            </a:r>
            <a:r>
              <a:rPr dirty="0" spc="-65"/>
              <a:t>logs</a:t>
            </a:r>
          </a:p>
          <a:p>
            <a:pPr lvl="1" marL="698500" indent="-228600">
              <a:lnSpc>
                <a:spcPct val="100000"/>
              </a:lnSpc>
              <a:spcBef>
                <a:spcPts val="229"/>
              </a:spcBef>
              <a:buChar char="•"/>
              <a:tabLst>
                <a:tab pos="698500" algn="l"/>
              </a:tabLst>
            </a:pPr>
            <a:r>
              <a:rPr dirty="0" sz="2400" spc="10">
                <a:latin typeface="Arial"/>
                <a:cs typeface="Arial"/>
              </a:rPr>
              <a:t>Multiple</a:t>
            </a:r>
            <a:r>
              <a:rPr dirty="0" sz="2400" spc="-14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backup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698500" algn="l"/>
              </a:tabLst>
            </a:pPr>
            <a:r>
              <a:rPr dirty="0" sz="2400" spc="-70">
                <a:latin typeface="Arial"/>
                <a:cs typeface="Arial"/>
              </a:rPr>
              <a:t>Log</a:t>
            </a:r>
            <a:r>
              <a:rPr dirty="0" sz="2400" spc="-145">
                <a:latin typeface="Arial"/>
                <a:cs typeface="Arial"/>
              </a:rPr>
              <a:t> </a:t>
            </a:r>
            <a:r>
              <a:rPr dirty="0" sz="2400" spc="20">
                <a:latin typeface="Arial"/>
                <a:cs typeface="Arial"/>
              </a:rPr>
              <a:t>forward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69858" y="4025073"/>
            <a:ext cx="7196393" cy="24820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249917" y="3778466"/>
          <a:ext cx="5422900" cy="255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5095"/>
                <a:gridCol w="2649220"/>
                <a:gridCol w="1379855"/>
              </a:tblGrid>
              <a:tr h="539320">
                <a:tc gridSpan="3">
                  <a:txBody>
                    <a:bodyPr/>
                    <a:lstStyle/>
                    <a:p>
                      <a:pPr>
                        <a:lnSpc>
                          <a:spcPts val="1785"/>
                        </a:lnSpc>
                        <a:tabLst>
                          <a:tab pos="2385695" algn="l"/>
                        </a:tabLst>
                      </a:pPr>
                      <a:r>
                        <a:rPr dirty="0" baseline="13888" sz="3600" spc="-44">
                          <a:latin typeface="Arial"/>
                          <a:cs typeface="Arial"/>
                        </a:rPr>
                        <a:t>ing	</a:t>
                      </a:r>
                      <a:r>
                        <a:rPr dirty="0" sz="1800" spc="-195">
                          <a:latin typeface="Arial"/>
                          <a:cs typeface="Arial"/>
                        </a:rPr>
                        <a:t>TX</a:t>
                      </a:r>
                      <a:r>
                        <a:rPr dirty="0" sz="1800" spc="-1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0">
                          <a:latin typeface="Arial"/>
                          <a:cs typeface="Arial"/>
                        </a:rPr>
                        <a:t>Log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0098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785"/>
                        </a:spcBef>
                      </a:pPr>
                      <a:r>
                        <a:rPr dirty="0" sz="2400" spc="-75">
                          <a:latin typeface="Arial"/>
                          <a:cs typeface="Arial"/>
                        </a:rPr>
                        <a:t>N0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226695"/>
                </a:tc>
                <a:tc>
                  <a:txBody>
                    <a:bodyPr/>
                    <a:lstStyle/>
                    <a:p>
                      <a:pPr algn="r" marR="1162050">
                        <a:lnSpc>
                          <a:spcPct val="100000"/>
                        </a:lnSpc>
                        <a:spcBef>
                          <a:spcPts val="1785"/>
                        </a:spcBef>
                      </a:pPr>
                      <a:r>
                        <a:rPr dirty="0" sz="2400" spc="-5">
                          <a:latin typeface="Arial"/>
                          <a:cs typeface="Arial"/>
                        </a:rPr>
                        <a:t>N1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22669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1905"/>
                        </a:spcBef>
                      </a:pPr>
                      <a:r>
                        <a:rPr dirty="0" sz="2400" spc="-5">
                          <a:latin typeface="Arial"/>
                          <a:cs typeface="Arial"/>
                        </a:rPr>
                        <a:t>N2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241935"/>
                </a:tc>
              </a:tr>
              <a:tr h="439537"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</a:pPr>
                      <a:r>
                        <a:rPr dirty="0" sz="2000" spc="-25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204595">
                        <a:lnSpc>
                          <a:spcPct val="100000"/>
                        </a:lnSpc>
                      </a:pPr>
                      <a:r>
                        <a:rPr dirty="0" sz="20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413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2000" b="1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415"/>
                </a:tc>
              </a:tr>
              <a:tr h="486156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000" spc="-225" b="1">
                          <a:latin typeface="Times New Roman"/>
                          <a:cs typeface="Times New Roman"/>
                        </a:rPr>
                        <a:t>P1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6670"/>
                </a:tc>
                <a:tc>
                  <a:txBody>
                    <a:bodyPr/>
                    <a:lstStyle/>
                    <a:p>
                      <a:pPr algn="r" marR="117856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P0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26670"/>
                </a:tc>
                <a:tc>
                  <a:txBody>
                    <a:bodyPr/>
                    <a:lstStyle/>
                    <a:p>
                      <a:pPr algn="r" marR="5651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P0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5085"/>
                </a:tc>
              </a:tr>
              <a:tr h="389127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2000" spc="-80" b="1">
                          <a:latin typeface="Times New Roman"/>
                          <a:cs typeface="Times New Roman"/>
                        </a:rPr>
                        <a:t>P2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6990"/>
                </a:tc>
                <a:tc>
                  <a:txBody>
                    <a:bodyPr/>
                    <a:lstStyle/>
                    <a:p>
                      <a:pPr algn="r" marR="118618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P2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46990"/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2000" b="1">
                          <a:latin typeface="Times New Roman"/>
                          <a:cs typeface="Times New Roman"/>
                        </a:rPr>
                        <a:t>P1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64769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79196"/>
            <a:ext cx="16897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95" b="1">
                <a:latin typeface="Arial"/>
                <a:cs typeface="Arial"/>
              </a:rPr>
              <a:t>Key</a:t>
            </a:r>
            <a:r>
              <a:rPr dirty="0" spc="-285" b="1">
                <a:latin typeface="Arial"/>
                <a:cs typeface="Arial"/>
              </a:rPr>
              <a:t> </a:t>
            </a:r>
            <a:r>
              <a:rPr dirty="0" spc="-160" b="1">
                <a:latin typeface="Arial"/>
                <a:cs typeface="Arial"/>
              </a:rPr>
              <a:t>Idea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61404"/>
            <a:ext cx="10125075" cy="2292985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Char char="•"/>
              <a:tabLst>
                <a:tab pos="241300" algn="l"/>
              </a:tabLst>
            </a:pPr>
            <a:r>
              <a:rPr dirty="0" sz="2800" spc="-85">
                <a:solidFill>
                  <a:srgbClr val="FF0000"/>
                </a:solidFill>
                <a:latin typeface="Arial"/>
                <a:cs typeface="Arial"/>
              </a:rPr>
              <a:t>Avoids</a:t>
            </a:r>
            <a:r>
              <a:rPr dirty="0" sz="2800" spc="-1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75">
                <a:solidFill>
                  <a:srgbClr val="FF0000"/>
                </a:solidFill>
                <a:latin typeface="Arial"/>
                <a:cs typeface="Arial"/>
              </a:rPr>
              <a:t>possible</a:t>
            </a:r>
            <a:r>
              <a:rPr dirty="0" sz="2800" spc="-1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45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r>
              <a:rPr dirty="0" sz="2800" spc="-1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0000"/>
                </a:solidFill>
                <a:latin typeface="Arial"/>
                <a:cs typeface="Arial"/>
              </a:rPr>
              <a:t>migration</a:t>
            </a:r>
            <a:r>
              <a:rPr dirty="0" sz="2800" spc="-1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55">
                <a:latin typeface="Arial"/>
                <a:cs typeface="Arial"/>
              </a:rPr>
              <a:t>by</a:t>
            </a:r>
            <a:r>
              <a:rPr dirty="0" sz="2800" spc="-165">
                <a:latin typeface="Arial"/>
                <a:cs typeface="Arial"/>
              </a:rPr>
              <a:t> </a:t>
            </a:r>
            <a:r>
              <a:rPr dirty="0" sz="2800" spc="-5">
                <a:latin typeface="Arial"/>
                <a:cs typeface="Arial"/>
              </a:rPr>
              <a:t>preferring</a:t>
            </a:r>
            <a:r>
              <a:rPr dirty="0" sz="2800" spc="-160">
                <a:latin typeface="Arial"/>
                <a:cs typeface="Arial"/>
              </a:rPr>
              <a:t> </a:t>
            </a:r>
            <a:r>
              <a:rPr dirty="0" sz="2800" spc="-30">
                <a:latin typeface="Arial"/>
                <a:cs typeface="Arial"/>
              </a:rPr>
              <a:t>existing</a:t>
            </a:r>
            <a:r>
              <a:rPr dirty="0" sz="2800" spc="-160">
                <a:latin typeface="Arial"/>
                <a:cs typeface="Arial"/>
              </a:rPr>
              <a:t> </a:t>
            </a:r>
            <a:r>
              <a:rPr dirty="0" sz="2800" spc="-45">
                <a:latin typeface="Arial"/>
                <a:cs typeface="Arial"/>
              </a:rPr>
              <a:t>data</a:t>
            </a:r>
            <a:r>
              <a:rPr dirty="0" sz="2800" spc="-165">
                <a:latin typeface="Arial"/>
                <a:cs typeface="Arial"/>
              </a:rPr>
              <a:t> </a:t>
            </a:r>
            <a:r>
              <a:rPr dirty="0" sz="2800" spc="-80">
                <a:latin typeface="Arial"/>
                <a:cs typeface="Arial"/>
              </a:rPr>
              <a:t>replicas</a:t>
            </a:r>
            <a:endParaRPr sz="28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29"/>
              </a:spcBef>
              <a:buChar char="•"/>
              <a:tabLst>
                <a:tab pos="698500" algn="l"/>
              </a:tabLst>
            </a:pPr>
            <a:r>
              <a:rPr dirty="0" sz="2400" spc="-105">
                <a:latin typeface="Arial"/>
                <a:cs typeface="Arial"/>
              </a:rPr>
              <a:t>Is</a:t>
            </a:r>
            <a:r>
              <a:rPr dirty="0" sz="2400" spc="-155">
                <a:latin typeface="Arial"/>
                <a:cs typeface="Arial"/>
              </a:rPr>
              <a:t> </a:t>
            </a:r>
            <a:r>
              <a:rPr dirty="0" sz="2400" spc="-35">
                <a:latin typeface="Arial"/>
                <a:cs typeface="Arial"/>
              </a:rPr>
              <a:t>almost</a:t>
            </a:r>
            <a:r>
              <a:rPr dirty="0" sz="2400" spc="-145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enough</a:t>
            </a:r>
            <a:r>
              <a:rPr dirty="0" sz="2400" spc="-145">
                <a:latin typeface="Arial"/>
                <a:cs typeface="Arial"/>
              </a:rPr>
              <a:t> </a:t>
            </a:r>
            <a:r>
              <a:rPr dirty="0" sz="2400" spc="60">
                <a:latin typeface="Arial"/>
                <a:cs typeface="Arial"/>
              </a:rPr>
              <a:t>for</a:t>
            </a:r>
            <a:r>
              <a:rPr dirty="0" sz="2400" spc="-145">
                <a:latin typeface="Arial"/>
                <a:cs typeface="Arial"/>
              </a:rPr>
              <a:t> </a:t>
            </a:r>
            <a:r>
              <a:rPr dirty="0" sz="2400" spc="-15">
                <a:latin typeface="Arial"/>
                <a:cs typeface="Arial"/>
              </a:rPr>
              <a:t>most</a:t>
            </a:r>
            <a:r>
              <a:rPr dirty="0" sz="2400" spc="-14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skewed</a:t>
            </a:r>
            <a:r>
              <a:rPr dirty="0" sz="2400" spc="-14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workload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4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Char char="•"/>
              <a:tabLst>
                <a:tab pos="241300" algn="l"/>
              </a:tabLst>
            </a:pPr>
            <a:r>
              <a:rPr dirty="0" sz="2800" spc="-110">
                <a:solidFill>
                  <a:srgbClr val="FF0000"/>
                </a:solidFill>
                <a:latin typeface="Arial"/>
                <a:cs typeface="Arial"/>
              </a:rPr>
              <a:t>Pre-copy </a:t>
            </a:r>
            <a:r>
              <a:rPr dirty="0" sz="2800" spc="-114">
                <a:latin typeface="Arial"/>
                <a:cs typeface="Arial"/>
              </a:rPr>
              <a:t>based </a:t>
            </a:r>
            <a:r>
              <a:rPr dirty="0" sz="2800" spc="-70">
                <a:latin typeface="Arial"/>
                <a:cs typeface="Arial"/>
              </a:rPr>
              <a:t>approach: </a:t>
            </a:r>
            <a:r>
              <a:rPr dirty="0" sz="2800" spc="-45">
                <a:latin typeface="Arial"/>
                <a:cs typeface="Arial"/>
              </a:rPr>
              <a:t>minimizing</a:t>
            </a:r>
            <a:r>
              <a:rPr dirty="0" sz="2800" spc="-385">
                <a:latin typeface="Arial"/>
                <a:cs typeface="Arial"/>
              </a:rPr>
              <a:t> </a:t>
            </a:r>
            <a:r>
              <a:rPr dirty="0" sz="2800" spc="-75">
                <a:latin typeface="Arial"/>
                <a:cs typeface="Arial"/>
              </a:rPr>
              <a:t>costs</a:t>
            </a:r>
            <a:endParaRPr sz="28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54"/>
              </a:spcBef>
              <a:buChar char="•"/>
              <a:tabLst>
                <a:tab pos="698500" algn="l"/>
              </a:tabLst>
            </a:pPr>
            <a:r>
              <a:rPr dirty="0" sz="2400" spc="-65">
                <a:latin typeface="Arial"/>
                <a:cs typeface="Arial"/>
              </a:rPr>
              <a:t>Leveraging</a:t>
            </a:r>
            <a:r>
              <a:rPr dirty="0" sz="2400" spc="-14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existing</a:t>
            </a:r>
            <a:r>
              <a:rPr dirty="0" sz="2400" spc="-14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fault</a:t>
            </a:r>
            <a:r>
              <a:rPr dirty="0" sz="2400" spc="-14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tolerance</a:t>
            </a:r>
            <a:r>
              <a:rPr dirty="0" sz="2400" spc="-140">
                <a:latin typeface="Arial"/>
                <a:cs typeface="Arial"/>
              </a:rPr>
              <a:t> </a:t>
            </a:r>
            <a:r>
              <a:rPr dirty="0" sz="2400" spc="-95">
                <a:latin typeface="Arial"/>
                <a:cs typeface="Arial"/>
              </a:rPr>
              <a:t>mechanisms,</a:t>
            </a:r>
            <a:r>
              <a:rPr dirty="0" sz="2400" spc="-155">
                <a:latin typeface="Arial"/>
                <a:cs typeface="Arial"/>
              </a:rPr>
              <a:t> </a:t>
            </a:r>
            <a:r>
              <a:rPr dirty="0" sz="2400" spc="-65">
                <a:latin typeface="Arial"/>
                <a:cs typeface="Arial"/>
              </a:rPr>
              <a:t>i.e</a:t>
            </a:r>
            <a:r>
              <a:rPr dirty="0" sz="2400" spc="-135"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FF0000"/>
                </a:solidFill>
                <a:latin typeface="Arial"/>
                <a:cs typeface="Arial"/>
              </a:rPr>
              <a:t>logging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79196"/>
            <a:ext cx="75361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5" b="1">
                <a:latin typeface="Arial"/>
                <a:cs typeface="Arial"/>
              </a:rPr>
              <a:t>Improve </a:t>
            </a:r>
            <a:r>
              <a:rPr dirty="0" spc="-210" b="1">
                <a:latin typeface="Arial"/>
                <a:cs typeface="Arial"/>
              </a:rPr>
              <a:t>pre-copy </a:t>
            </a:r>
            <a:r>
              <a:rPr dirty="0" spc="-50" b="1">
                <a:latin typeface="Arial"/>
                <a:cs typeface="Arial"/>
              </a:rPr>
              <a:t>with </a:t>
            </a:r>
            <a:r>
              <a:rPr dirty="0" spc="-165" b="1">
                <a:latin typeface="Arial"/>
                <a:cs typeface="Arial"/>
              </a:rPr>
              <a:t>log</a:t>
            </a:r>
            <a:r>
              <a:rPr dirty="0" spc="-540" b="1">
                <a:latin typeface="Arial"/>
                <a:cs typeface="Arial"/>
              </a:rPr>
              <a:t> </a:t>
            </a:r>
            <a:r>
              <a:rPr dirty="0" spc="-110" b="1">
                <a:latin typeface="Arial"/>
                <a:cs typeface="Arial"/>
              </a:rPr>
              <a:t>forwarding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980821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dirty="0" sz="2800" spc="-110">
                <a:latin typeface="Arial"/>
                <a:cs typeface="Arial"/>
              </a:rPr>
              <a:t>Pre-copy</a:t>
            </a:r>
            <a:r>
              <a:rPr dirty="0" sz="2800" spc="-170">
                <a:latin typeface="Arial"/>
                <a:cs typeface="Arial"/>
              </a:rPr>
              <a:t> </a:t>
            </a:r>
            <a:r>
              <a:rPr dirty="0" sz="2800" spc="-55">
                <a:latin typeface="Arial"/>
                <a:cs typeface="Arial"/>
              </a:rPr>
              <a:t>requires</a:t>
            </a:r>
            <a:r>
              <a:rPr dirty="0" sz="2800" spc="-170"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FF0000"/>
                </a:solidFill>
                <a:latin typeface="Arial"/>
                <a:cs typeface="Arial"/>
              </a:rPr>
              <a:t>tracking</a:t>
            </a:r>
            <a:r>
              <a:rPr dirty="0" sz="2800" spc="-1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40">
                <a:latin typeface="Arial"/>
                <a:cs typeface="Arial"/>
              </a:rPr>
              <a:t>&amp;</a:t>
            </a:r>
            <a:r>
              <a:rPr dirty="0" sz="2800" spc="-165">
                <a:latin typeface="Arial"/>
                <a:cs typeface="Arial"/>
              </a:rPr>
              <a:t> </a:t>
            </a:r>
            <a:r>
              <a:rPr dirty="0" sz="2800" spc="-90">
                <a:solidFill>
                  <a:srgbClr val="FF0000"/>
                </a:solidFill>
                <a:latin typeface="Arial"/>
                <a:cs typeface="Arial"/>
              </a:rPr>
              <a:t>syncing</a:t>
            </a:r>
            <a:r>
              <a:rPr dirty="0" sz="2800" spc="-1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25">
                <a:latin typeface="Arial"/>
                <a:cs typeface="Arial"/>
              </a:rPr>
              <a:t>dirty</a:t>
            </a:r>
            <a:r>
              <a:rPr dirty="0" sz="2800" spc="-170">
                <a:latin typeface="Arial"/>
                <a:cs typeface="Arial"/>
              </a:rPr>
              <a:t> </a:t>
            </a:r>
            <a:r>
              <a:rPr dirty="0" sz="2800" spc="-45">
                <a:latin typeface="Arial"/>
                <a:cs typeface="Arial"/>
              </a:rPr>
              <a:t>data</a:t>
            </a:r>
            <a:r>
              <a:rPr dirty="0" sz="2800" spc="-165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during</a:t>
            </a:r>
            <a:r>
              <a:rPr dirty="0" sz="2800" spc="-16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migration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47216" y="2645664"/>
            <a:ext cx="9412224" cy="3532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79196"/>
            <a:ext cx="75361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5" b="1">
                <a:latin typeface="Arial"/>
                <a:cs typeface="Arial"/>
              </a:rPr>
              <a:t>Improve </a:t>
            </a:r>
            <a:r>
              <a:rPr dirty="0" spc="-210" b="1">
                <a:latin typeface="Arial"/>
                <a:cs typeface="Arial"/>
              </a:rPr>
              <a:t>pre-copy </a:t>
            </a:r>
            <a:r>
              <a:rPr dirty="0" spc="-50" b="1">
                <a:latin typeface="Arial"/>
                <a:cs typeface="Arial"/>
              </a:rPr>
              <a:t>with </a:t>
            </a:r>
            <a:r>
              <a:rPr dirty="0" spc="-165" b="1">
                <a:latin typeface="Arial"/>
                <a:cs typeface="Arial"/>
              </a:rPr>
              <a:t>log</a:t>
            </a:r>
            <a:r>
              <a:rPr dirty="0" spc="-540" b="1">
                <a:latin typeface="Arial"/>
                <a:cs typeface="Arial"/>
              </a:rPr>
              <a:t> </a:t>
            </a:r>
            <a:r>
              <a:rPr dirty="0" spc="-110" b="1">
                <a:latin typeface="Arial"/>
                <a:cs typeface="Arial"/>
              </a:rPr>
              <a:t>forwarding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61404"/>
            <a:ext cx="9808210" cy="882015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Char char="•"/>
              <a:tabLst>
                <a:tab pos="241300" algn="l"/>
              </a:tabLst>
            </a:pPr>
            <a:r>
              <a:rPr dirty="0" sz="2800" spc="-110">
                <a:latin typeface="Arial"/>
                <a:cs typeface="Arial"/>
              </a:rPr>
              <a:t>Pre-copy</a:t>
            </a:r>
            <a:r>
              <a:rPr dirty="0" sz="2800" spc="-170">
                <a:latin typeface="Arial"/>
                <a:cs typeface="Arial"/>
              </a:rPr>
              <a:t> </a:t>
            </a:r>
            <a:r>
              <a:rPr dirty="0" sz="2800" spc="-55">
                <a:latin typeface="Arial"/>
                <a:cs typeface="Arial"/>
              </a:rPr>
              <a:t>requires</a:t>
            </a:r>
            <a:r>
              <a:rPr dirty="0" sz="2800" spc="-170"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FF0000"/>
                </a:solidFill>
                <a:latin typeface="Arial"/>
                <a:cs typeface="Arial"/>
              </a:rPr>
              <a:t>tracking</a:t>
            </a:r>
            <a:r>
              <a:rPr dirty="0" sz="2800" spc="-1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40">
                <a:latin typeface="Arial"/>
                <a:cs typeface="Arial"/>
              </a:rPr>
              <a:t>&amp;</a:t>
            </a:r>
            <a:r>
              <a:rPr dirty="0" sz="2800" spc="-165">
                <a:latin typeface="Arial"/>
                <a:cs typeface="Arial"/>
              </a:rPr>
              <a:t> </a:t>
            </a:r>
            <a:r>
              <a:rPr dirty="0" sz="2800" spc="-90">
                <a:solidFill>
                  <a:srgbClr val="FF0000"/>
                </a:solidFill>
                <a:latin typeface="Arial"/>
                <a:cs typeface="Arial"/>
              </a:rPr>
              <a:t>syncing</a:t>
            </a:r>
            <a:r>
              <a:rPr dirty="0" sz="2800" spc="-1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25">
                <a:latin typeface="Arial"/>
                <a:cs typeface="Arial"/>
              </a:rPr>
              <a:t>dirty</a:t>
            </a:r>
            <a:r>
              <a:rPr dirty="0" sz="2800" spc="-170">
                <a:latin typeface="Arial"/>
                <a:cs typeface="Arial"/>
              </a:rPr>
              <a:t> </a:t>
            </a:r>
            <a:r>
              <a:rPr dirty="0" sz="2800" spc="-45">
                <a:latin typeface="Arial"/>
                <a:cs typeface="Arial"/>
              </a:rPr>
              <a:t>data</a:t>
            </a:r>
            <a:r>
              <a:rPr dirty="0" sz="2800" spc="-165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during</a:t>
            </a:r>
            <a:r>
              <a:rPr dirty="0" sz="2800" spc="-16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migration</a:t>
            </a:r>
            <a:endParaRPr sz="28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29"/>
              </a:spcBef>
              <a:buChar char="•"/>
              <a:tabLst>
                <a:tab pos="698500" algn="l"/>
              </a:tabLst>
            </a:pPr>
            <a:r>
              <a:rPr dirty="0" sz="2400" spc="-150">
                <a:latin typeface="Arial"/>
                <a:cs typeface="Arial"/>
              </a:rPr>
              <a:t>Reuse </a:t>
            </a:r>
            <a:r>
              <a:rPr dirty="0" sz="2400" spc="-254">
                <a:latin typeface="Arial"/>
                <a:cs typeface="Arial"/>
              </a:rPr>
              <a:t>TX </a:t>
            </a:r>
            <a:r>
              <a:rPr dirty="0" sz="2400" spc="-70">
                <a:latin typeface="Arial"/>
                <a:cs typeface="Arial"/>
              </a:rPr>
              <a:t>Log </a:t>
            </a:r>
            <a:r>
              <a:rPr dirty="0" sz="2400" spc="-85">
                <a:latin typeface="Arial"/>
                <a:cs typeface="Arial"/>
              </a:rPr>
              <a:t>mechanism </a:t>
            </a:r>
            <a:r>
              <a:rPr dirty="0" sz="2400" spc="70">
                <a:latin typeface="Arial"/>
                <a:cs typeface="Arial"/>
              </a:rPr>
              <a:t>of </a:t>
            </a:r>
            <a:r>
              <a:rPr dirty="0" sz="2400" spc="25">
                <a:latin typeface="Arial"/>
                <a:cs typeface="Arial"/>
              </a:rPr>
              <a:t>fault</a:t>
            </a:r>
            <a:r>
              <a:rPr dirty="0" sz="2400" spc="-365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tolerance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63624" y="2801111"/>
            <a:ext cx="9403080" cy="3139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088921" y="3921367"/>
            <a:ext cx="1055370" cy="1368425"/>
          </a:xfrm>
          <a:custGeom>
            <a:avLst/>
            <a:gdLst/>
            <a:ahLst/>
            <a:cxnLst/>
            <a:rect l="l" t="t" r="r" b="b"/>
            <a:pathLst>
              <a:path w="1055370" h="1368425">
                <a:moveTo>
                  <a:pt x="0" y="0"/>
                </a:moveTo>
                <a:lnTo>
                  <a:pt x="1055077" y="0"/>
                </a:lnTo>
                <a:lnTo>
                  <a:pt x="1055077" y="1368083"/>
                </a:lnTo>
                <a:lnTo>
                  <a:pt x="0" y="1368083"/>
                </a:lnTo>
                <a:lnTo>
                  <a:pt x="0" y="0"/>
                </a:lnTo>
                <a:close/>
              </a:path>
            </a:pathLst>
          </a:custGeom>
          <a:solidFill>
            <a:srgbClr val="FFFF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098722" y="5443220"/>
            <a:ext cx="991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solidFill>
                  <a:srgbClr val="FF0000"/>
                </a:solidFill>
                <a:latin typeface="Arial"/>
                <a:cs typeface="Arial"/>
              </a:rPr>
              <a:t>Apply</a:t>
            </a:r>
            <a:r>
              <a:rPr dirty="0" sz="1800" spc="-1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FF0000"/>
                </a:solidFill>
                <a:latin typeface="Arial"/>
                <a:cs typeface="Arial"/>
              </a:rPr>
              <a:t>Log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79196"/>
            <a:ext cx="422084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5" b="1">
                <a:latin typeface="Times New Roman"/>
                <a:cs typeface="Times New Roman"/>
              </a:rPr>
              <a:t>Data </a:t>
            </a:r>
            <a:r>
              <a:rPr dirty="0" b="1">
                <a:latin typeface="Times New Roman"/>
                <a:cs typeface="Times New Roman"/>
              </a:rPr>
              <a:t>migration</a:t>
            </a:r>
            <a:r>
              <a:rPr dirty="0" spc="-265" b="1">
                <a:latin typeface="Times New Roman"/>
                <a:cs typeface="Times New Roman"/>
              </a:rPr>
              <a:t> </a:t>
            </a:r>
            <a:r>
              <a:rPr dirty="0" spc="55" b="1">
                <a:latin typeface="Times New Roman"/>
                <a:cs typeface="Times New Roman"/>
              </a:rPr>
              <a:t>phase</a:t>
            </a:r>
          </a:p>
        </p:txBody>
      </p:sp>
      <p:sp>
        <p:nvSpPr>
          <p:cNvPr id="3" name="object 3"/>
          <p:cNvSpPr/>
          <p:nvPr/>
        </p:nvSpPr>
        <p:spPr>
          <a:xfrm>
            <a:off x="1557527" y="1743455"/>
            <a:ext cx="9076944" cy="3371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37908" y="5472684"/>
            <a:ext cx="377190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000" spc="10">
                <a:solidFill>
                  <a:srgbClr val="FF0000"/>
                </a:solidFill>
                <a:latin typeface="Arial"/>
                <a:cs typeface="Arial"/>
              </a:rPr>
              <a:t>Notify</a:t>
            </a:r>
            <a:r>
              <a:rPr dirty="0" sz="2000" spc="-1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all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nodes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10">
                <a:latin typeface="Arial"/>
                <a:cs typeface="Arial"/>
              </a:rPr>
              <a:t>the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new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plan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2000" spc="-30">
                <a:solidFill>
                  <a:srgbClr val="FF0000"/>
                </a:solidFill>
                <a:latin typeface="Arial"/>
                <a:cs typeface="Arial"/>
              </a:rPr>
              <a:t>Forwarding </a:t>
            </a:r>
            <a:r>
              <a:rPr dirty="0" sz="2000" spc="-50">
                <a:latin typeface="Arial"/>
                <a:cs typeface="Arial"/>
              </a:rPr>
              <a:t>logs </a:t>
            </a:r>
            <a:r>
              <a:rPr dirty="0" sz="2000" spc="75">
                <a:latin typeface="Arial"/>
                <a:cs typeface="Arial"/>
              </a:rPr>
              <a:t>to</a:t>
            </a:r>
            <a:r>
              <a:rPr dirty="0" sz="2000" spc="-30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destination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2000" spc="-65">
                <a:solidFill>
                  <a:srgbClr val="FF0000"/>
                </a:solidFill>
                <a:latin typeface="Arial"/>
                <a:cs typeface="Arial"/>
              </a:rPr>
              <a:t>Pull </a:t>
            </a:r>
            <a:r>
              <a:rPr dirty="0" sz="2000" spc="-35">
                <a:latin typeface="Arial"/>
                <a:cs typeface="Arial"/>
              </a:rPr>
              <a:t>data </a:t>
            </a:r>
            <a:r>
              <a:rPr dirty="0" sz="2000" spc="30">
                <a:latin typeface="Arial"/>
                <a:cs typeface="Arial"/>
              </a:rPr>
              <a:t>from</a:t>
            </a:r>
            <a:r>
              <a:rPr dirty="0" sz="2000" spc="-260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source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79196"/>
            <a:ext cx="283019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0" b="1">
                <a:latin typeface="Times New Roman"/>
                <a:cs typeface="Times New Roman"/>
              </a:rPr>
              <a:t>Commit</a:t>
            </a:r>
            <a:r>
              <a:rPr dirty="0" spc="-195" b="1">
                <a:latin typeface="Times New Roman"/>
                <a:cs typeface="Times New Roman"/>
              </a:rPr>
              <a:t> </a:t>
            </a:r>
            <a:r>
              <a:rPr dirty="0" spc="55" b="1">
                <a:latin typeface="Times New Roman"/>
                <a:cs typeface="Times New Roman"/>
              </a:rPr>
              <a:t>phase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7908" y="5472684"/>
            <a:ext cx="485076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rabicPeriod" startAt="4"/>
              <a:tabLst>
                <a:tab pos="469265" algn="l"/>
                <a:tab pos="469900" algn="l"/>
              </a:tabLst>
            </a:pPr>
            <a:r>
              <a:rPr dirty="0" sz="2000" spc="-55">
                <a:solidFill>
                  <a:srgbClr val="FF0000"/>
                </a:solidFill>
                <a:latin typeface="Arial"/>
                <a:cs typeface="Arial"/>
              </a:rPr>
              <a:t>Collect </a:t>
            </a:r>
            <a:r>
              <a:rPr dirty="0" sz="2000" spc="-10">
                <a:latin typeface="Arial"/>
                <a:cs typeface="Arial"/>
              </a:rPr>
              <a:t>log</a:t>
            </a:r>
            <a:r>
              <a:rPr dirty="0" sz="2000" spc="-19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offsets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AutoNum type="arabicPeriod" startAt="4"/>
              <a:tabLst>
                <a:tab pos="469265" algn="l"/>
                <a:tab pos="469900" algn="l"/>
              </a:tabLst>
            </a:pPr>
            <a:r>
              <a:rPr dirty="0" sz="2000" spc="-30">
                <a:solidFill>
                  <a:srgbClr val="FF0000"/>
                </a:solidFill>
                <a:latin typeface="Arial"/>
                <a:cs typeface="Arial"/>
              </a:rPr>
              <a:t>Wait</a:t>
            </a:r>
            <a:r>
              <a:rPr dirty="0" sz="2000" spc="-1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50">
                <a:latin typeface="Arial"/>
                <a:cs typeface="Arial"/>
              </a:rPr>
              <a:t>for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35">
                <a:latin typeface="Arial"/>
                <a:cs typeface="Arial"/>
              </a:rPr>
              <a:t>all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30">
                <a:latin typeface="Arial"/>
                <a:cs typeface="Arial"/>
              </a:rPr>
              <a:t>pending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logs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75">
                <a:latin typeface="Arial"/>
                <a:cs typeface="Arial"/>
              </a:rPr>
              <a:t>to</a:t>
            </a:r>
            <a:r>
              <a:rPr dirty="0" sz="2000" spc="-12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be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processed</a:t>
            </a:r>
            <a:endParaRPr sz="20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buAutoNum type="arabicPeriod" startAt="4"/>
              <a:tabLst>
                <a:tab pos="469265" algn="l"/>
                <a:tab pos="469900" algn="l"/>
              </a:tabLst>
            </a:pPr>
            <a:r>
              <a:rPr dirty="0" sz="2000" spc="-45">
                <a:solidFill>
                  <a:srgbClr val="FF0000"/>
                </a:solidFill>
                <a:latin typeface="Arial"/>
                <a:cs typeface="Arial"/>
              </a:rPr>
              <a:t>Commit </a:t>
            </a:r>
            <a:r>
              <a:rPr dirty="0" sz="2000" spc="10">
                <a:latin typeface="Arial"/>
                <a:cs typeface="Arial"/>
              </a:rPr>
              <a:t>the </a:t>
            </a:r>
            <a:r>
              <a:rPr dirty="0" sz="2000" spc="-10">
                <a:latin typeface="Arial"/>
                <a:cs typeface="Arial"/>
              </a:rPr>
              <a:t>new</a:t>
            </a:r>
            <a:r>
              <a:rPr dirty="0" sz="2000" spc="-330">
                <a:latin typeface="Arial"/>
                <a:cs typeface="Arial"/>
              </a:rPr>
              <a:t> </a:t>
            </a:r>
            <a:r>
              <a:rPr dirty="0" sz="2000" spc="-40">
                <a:latin typeface="Arial"/>
                <a:cs typeface="Arial"/>
              </a:rPr>
              <a:t>plan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7383" y="1700783"/>
            <a:ext cx="9857232" cy="3742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58163" y="2365870"/>
            <a:ext cx="3780790" cy="2134235"/>
          </a:xfrm>
          <a:custGeom>
            <a:avLst/>
            <a:gdLst/>
            <a:ahLst/>
            <a:cxnLst/>
            <a:rect l="l" t="t" r="r" b="b"/>
            <a:pathLst>
              <a:path w="3780790" h="2134235">
                <a:moveTo>
                  <a:pt x="0" y="0"/>
                </a:moveTo>
                <a:lnTo>
                  <a:pt x="3780518" y="0"/>
                </a:lnTo>
                <a:lnTo>
                  <a:pt x="3780518" y="2133770"/>
                </a:lnTo>
                <a:lnTo>
                  <a:pt x="0" y="2133770"/>
                </a:lnTo>
                <a:lnTo>
                  <a:pt x="0" y="0"/>
                </a:lnTo>
                <a:close/>
              </a:path>
            </a:pathLst>
          </a:custGeom>
          <a:solidFill>
            <a:srgbClr val="FFFFD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10691"/>
            <a:ext cx="8001634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85" b="1">
                <a:latin typeface="Arial"/>
                <a:cs typeface="Arial"/>
              </a:rPr>
              <a:t>Imbalance </a:t>
            </a:r>
            <a:r>
              <a:rPr dirty="0" sz="3400" spc="-235" b="1">
                <a:latin typeface="Arial"/>
                <a:cs typeface="Arial"/>
              </a:rPr>
              <a:t>Is </a:t>
            </a:r>
            <a:r>
              <a:rPr dirty="0" sz="3400" spc="-265" b="1">
                <a:latin typeface="Arial"/>
                <a:cs typeface="Arial"/>
              </a:rPr>
              <a:t>Common </a:t>
            </a:r>
            <a:r>
              <a:rPr dirty="0" sz="3400" spc="-160" b="1">
                <a:latin typeface="Arial"/>
                <a:cs typeface="Arial"/>
              </a:rPr>
              <a:t>in </a:t>
            </a:r>
            <a:r>
              <a:rPr dirty="0" sz="3400" spc="-165" b="1">
                <a:latin typeface="Arial"/>
                <a:cs typeface="Arial"/>
              </a:rPr>
              <a:t>Current </a:t>
            </a:r>
            <a:r>
              <a:rPr dirty="0" sz="3400" spc="-285" b="1">
                <a:latin typeface="Arial"/>
                <a:cs typeface="Arial"/>
              </a:rPr>
              <a:t>Tx</a:t>
            </a:r>
            <a:r>
              <a:rPr dirty="0" sz="3400" spc="-345" b="1">
                <a:latin typeface="Arial"/>
                <a:cs typeface="Arial"/>
              </a:rPr>
              <a:t> </a:t>
            </a:r>
            <a:r>
              <a:rPr dirty="0" sz="3400" spc="-245" b="1">
                <a:latin typeface="Arial"/>
                <a:cs typeface="Arial"/>
              </a:rPr>
              <a:t>System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9327" y="2590800"/>
            <a:ext cx="2252472" cy="7101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4304" y="2640164"/>
            <a:ext cx="2156742" cy="618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09600" y="3287267"/>
            <a:ext cx="24606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solidFill>
                  <a:srgbClr val="FE4D01"/>
                </a:solidFill>
                <a:latin typeface="Courier"/>
                <a:cs typeface="Courier"/>
              </a:rPr>
              <a:t>$9.3</a:t>
            </a:r>
            <a:r>
              <a:rPr dirty="0" sz="2000" spc="-95" b="1">
                <a:solidFill>
                  <a:srgbClr val="FE4D01"/>
                </a:solidFill>
                <a:latin typeface="Courier"/>
                <a:cs typeface="Courier"/>
              </a:rPr>
              <a:t> </a:t>
            </a:r>
            <a:r>
              <a:rPr dirty="0" sz="2000" spc="-5" b="1">
                <a:solidFill>
                  <a:srgbClr val="FE4D01"/>
                </a:solidFill>
                <a:latin typeface="Courier"/>
                <a:cs typeface="Courier"/>
              </a:rPr>
              <a:t>billion/day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90600" y="4056888"/>
            <a:ext cx="1520952" cy="408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43043" y="4573523"/>
            <a:ext cx="184658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solidFill>
                  <a:srgbClr val="11559D"/>
                </a:solidFill>
                <a:latin typeface="Courier"/>
                <a:cs typeface="Courier"/>
              </a:rPr>
              <a:t>11.6</a:t>
            </a:r>
            <a:r>
              <a:rPr dirty="0" sz="2000" spc="-185" b="1">
                <a:solidFill>
                  <a:srgbClr val="11559D"/>
                </a:solidFill>
                <a:latin typeface="Courier"/>
                <a:cs typeface="Courier"/>
              </a:rPr>
              <a:t> </a:t>
            </a:r>
            <a:r>
              <a:rPr dirty="0" sz="2000" spc="-5" b="1">
                <a:solidFill>
                  <a:srgbClr val="2997D8"/>
                </a:solidFill>
                <a:latin typeface="Courier"/>
                <a:cs typeface="Courier"/>
              </a:rPr>
              <a:t>million </a:t>
            </a:r>
            <a:r>
              <a:rPr dirty="0" sz="2000" spc="-5" b="1">
                <a:solidFill>
                  <a:srgbClr val="11559D"/>
                </a:solidFill>
                <a:latin typeface="Courier"/>
                <a:cs typeface="Courier"/>
              </a:rPr>
              <a:t> </a:t>
            </a:r>
            <a:r>
              <a:rPr dirty="0" sz="2000" spc="-10" b="1">
                <a:solidFill>
                  <a:srgbClr val="11559D"/>
                </a:solidFill>
                <a:latin typeface="Courier"/>
                <a:cs typeface="Courier"/>
              </a:rPr>
              <a:t>payments</a:t>
            </a:r>
            <a:r>
              <a:rPr dirty="0" sz="2000" spc="-10" b="1">
                <a:solidFill>
                  <a:srgbClr val="2997D8"/>
                </a:solidFill>
                <a:latin typeface="Courier"/>
                <a:cs typeface="Courier"/>
              </a:rPr>
              <a:t>/day</a:t>
            </a:r>
            <a:endParaRPr sz="2000">
              <a:latin typeface="Courier"/>
              <a:cs typeface="Courie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62271" y="2962655"/>
            <a:ext cx="3486912" cy="1825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12151" y="3771901"/>
            <a:ext cx="1143000" cy="228600"/>
          </a:xfrm>
          <a:custGeom>
            <a:avLst/>
            <a:gdLst/>
            <a:ahLst/>
            <a:cxnLst/>
            <a:rect l="l" t="t" r="r" b="b"/>
            <a:pathLst>
              <a:path w="1143000" h="228600">
                <a:moveTo>
                  <a:pt x="914399" y="152399"/>
                </a:moveTo>
                <a:lnTo>
                  <a:pt x="914398" y="228600"/>
                </a:lnTo>
                <a:lnTo>
                  <a:pt x="1066799" y="152400"/>
                </a:lnTo>
                <a:lnTo>
                  <a:pt x="914399" y="152399"/>
                </a:lnTo>
                <a:close/>
              </a:path>
              <a:path w="1143000" h="228600">
                <a:moveTo>
                  <a:pt x="914399" y="76199"/>
                </a:moveTo>
                <a:lnTo>
                  <a:pt x="914399" y="152399"/>
                </a:lnTo>
                <a:lnTo>
                  <a:pt x="952498" y="152400"/>
                </a:lnTo>
                <a:lnTo>
                  <a:pt x="952500" y="76200"/>
                </a:lnTo>
                <a:lnTo>
                  <a:pt x="914399" y="76199"/>
                </a:lnTo>
                <a:close/>
              </a:path>
              <a:path w="1143000" h="228600">
                <a:moveTo>
                  <a:pt x="914400" y="0"/>
                </a:moveTo>
                <a:lnTo>
                  <a:pt x="914399" y="76199"/>
                </a:lnTo>
                <a:lnTo>
                  <a:pt x="952500" y="76200"/>
                </a:lnTo>
                <a:lnTo>
                  <a:pt x="952498" y="152400"/>
                </a:lnTo>
                <a:lnTo>
                  <a:pt x="1066802" y="152398"/>
                </a:lnTo>
                <a:lnTo>
                  <a:pt x="1143000" y="114300"/>
                </a:lnTo>
                <a:lnTo>
                  <a:pt x="914400" y="0"/>
                </a:lnTo>
                <a:close/>
              </a:path>
              <a:path w="1143000" h="228600">
                <a:moveTo>
                  <a:pt x="0" y="76198"/>
                </a:moveTo>
                <a:lnTo>
                  <a:pt x="0" y="152398"/>
                </a:lnTo>
                <a:lnTo>
                  <a:pt x="914399" y="152399"/>
                </a:lnTo>
                <a:lnTo>
                  <a:pt x="914399" y="76199"/>
                </a:lnTo>
                <a:lnTo>
                  <a:pt x="0" y="7619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3400" y="3750259"/>
            <a:ext cx="1143000" cy="228600"/>
          </a:xfrm>
          <a:custGeom>
            <a:avLst/>
            <a:gdLst/>
            <a:ahLst/>
            <a:cxnLst/>
            <a:rect l="l" t="t" r="r" b="b"/>
            <a:pathLst>
              <a:path w="1143000" h="228600">
                <a:moveTo>
                  <a:pt x="914400" y="0"/>
                </a:moveTo>
                <a:lnTo>
                  <a:pt x="914400" y="228600"/>
                </a:lnTo>
                <a:lnTo>
                  <a:pt x="1066800" y="152400"/>
                </a:lnTo>
                <a:lnTo>
                  <a:pt x="952500" y="152400"/>
                </a:lnTo>
                <a:lnTo>
                  <a:pt x="952500" y="76200"/>
                </a:lnTo>
                <a:lnTo>
                  <a:pt x="1066800" y="76200"/>
                </a:lnTo>
                <a:lnTo>
                  <a:pt x="914400" y="0"/>
                </a:lnTo>
                <a:close/>
              </a:path>
              <a:path w="1143000" h="228600">
                <a:moveTo>
                  <a:pt x="914400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914400" y="152400"/>
                </a:lnTo>
                <a:lnTo>
                  <a:pt x="914400" y="76200"/>
                </a:lnTo>
                <a:close/>
              </a:path>
              <a:path w="1143000" h="228600">
                <a:moveTo>
                  <a:pt x="1066800" y="76200"/>
                </a:moveTo>
                <a:lnTo>
                  <a:pt x="952500" y="76200"/>
                </a:lnTo>
                <a:lnTo>
                  <a:pt x="952500" y="152400"/>
                </a:lnTo>
                <a:lnTo>
                  <a:pt x="1066800" y="152400"/>
                </a:lnTo>
                <a:lnTo>
                  <a:pt x="1143000" y="114300"/>
                </a:lnTo>
                <a:lnTo>
                  <a:pt x="1066800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988384" y="2858622"/>
            <a:ext cx="762000" cy="1245870"/>
          </a:xfrm>
          <a:custGeom>
            <a:avLst/>
            <a:gdLst/>
            <a:ahLst/>
            <a:cxnLst/>
            <a:rect l="l" t="t" r="r" b="b"/>
            <a:pathLst>
              <a:path w="762000" h="1245870">
                <a:moveTo>
                  <a:pt x="1" y="0"/>
                </a:moveTo>
                <a:lnTo>
                  <a:pt x="0" y="1150077"/>
                </a:lnTo>
                <a:lnTo>
                  <a:pt x="23836" y="1183313"/>
                </a:lnTo>
                <a:lnTo>
                  <a:pt x="89606" y="1211445"/>
                </a:lnTo>
                <a:lnTo>
                  <a:pt x="135526" y="1222925"/>
                </a:lnTo>
                <a:lnTo>
                  <a:pt x="188702" y="1232323"/>
                </a:lnTo>
                <a:lnTo>
                  <a:pt x="248057" y="1239368"/>
                </a:lnTo>
                <a:lnTo>
                  <a:pt x="312515" y="1243793"/>
                </a:lnTo>
                <a:lnTo>
                  <a:pt x="381001" y="1245327"/>
                </a:lnTo>
                <a:lnTo>
                  <a:pt x="449486" y="1243793"/>
                </a:lnTo>
                <a:lnTo>
                  <a:pt x="513944" y="1239368"/>
                </a:lnTo>
                <a:lnTo>
                  <a:pt x="573299" y="1232323"/>
                </a:lnTo>
                <a:lnTo>
                  <a:pt x="626474" y="1222925"/>
                </a:lnTo>
                <a:lnTo>
                  <a:pt x="672394" y="1211445"/>
                </a:lnTo>
                <a:lnTo>
                  <a:pt x="709983" y="1198152"/>
                </a:lnTo>
                <a:lnTo>
                  <a:pt x="755862" y="1167198"/>
                </a:lnTo>
                <a:lnTo>
                  <a:pt x="762002" y="95248"/>
                </a:lnTo>
                <a:lnTo>
                  <a:pt x="381002" y="95248"/>
                </a:lnTo>
                <a:lnTo>
                  <a:pt x="312517" y="93714"/>
                </a:lnTo>
                <a:lnTo>
                  <a:pt x="248058" y="89289"/>
                </a:lnTo>
                <a:lnTo>
                  <a:pt x="188703" y="82244"/>
                </a:lnTo>
                <a:lnTo>
                  <a:pt x="135528" y="72847"/>
                </a:lnTo>
                <a:lnTo>
                  <a:pt x="89607" y="61367"/>
                </a:lnTo>
                <a:lnTo>
                  <a:pt x="52019" y="48073"/>
                </a:lnTo>
                <a:lnTo>
                  <a:pt x="6139" y="17121"/>
                </a:lnTo>
                <a:lnTo>
                  <a:pt x="1" y="0"/>
                </a:lnTo>
                <a:close/>
              </a:path>
              <a:path w="762000" h="1245870">
                <a:moveTo>
                  <a:pt x="762002" y="0"/>
                </a:moveTo>
                <a:lnTo>
                  <a:pt x="738166" y="33235"/>
                </a:lnTo>
                <a:lnTo>
                  <a:pt x="672396" y="61367"/>
                </a:lnTo>
                <a:lnTo>
                  <a:pt x="626476" y="72847"/>
                </a:lnTo>
                <a:lnTo>
                  <a:pt x="573300" y="82244"/>
                </a:lnTo>
                <a:lnTo>
                  <a:pt x="513946" y="89289"/>
                </a:lnTo>
                <a:lnTo>
                  <a:pt x="449487" y="93714"/>
                </a:lnTo>
                <a:lnTo>
                  <a:pt x="381002" y="95248"/>
                </a:lnTo>
                <a:lnTo>
                  <a:pt x="762002" y="95248"/>
                </a:lnTo>
                <a:lnTo>
                  <a:pt x="76200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988385" y="2763372"/>
            <a:ext cx="762000" cy="190500"/>
          </a:xfrm>
          <a:custGeom>
            <a:avLst/>
            <a:gdLst/>
            <a:ahLst/>
            <a:cxnLst/>
            <a:rect l="l" t="t" r="r" b="b"/>
            <a:pathLst>
              <a:path w="762000" h="190500">
                <a:moveTo>
                  <a:pt x="381001" y="0"/>
                </a:moveTo>
                <a:lnTo>
                  <a:pt x="312515" y="1534"/>
                </a:lnTo>
                <a:lnTo>
                  <a:pt x="248057" y="5959"/>
                </a:lnTo>
                <a:lnTo>
                  <a:pt x="188702" y="13004"/>
                </a:lnTo>
                <a:lnTo>
                  <a:pt x="135526" y="22401"/>
                </a:lnTo>
                <a:lnTo>
                  <a:pt x="89606" y="33881"/>
                </a:lnTo>
                <a:lnTo>
                  <a:pt x="52017" y="47175"/>
                </a:lnTo>
                <a:lnTo>
                  <a:pt x="6138" y="78128"/>
                </a:lnTo>
                <a:lnTo>
                  <a:pt x="0" y="95250"/>
                </a:lnTo>
                <a:lnTo>
                  <a:pt x="6138" y="112371"/>
                </a:lnTo>
                <a:lnTo>
                  <a:pt x="52017" y="143323"/>
                </a:lnTo>
                <a:lnTo>
                  <a:pt x="89606" y="156617"/>
                </a:lnTo>
                <a:lnTo>
                  <a:pt x="135526" y="168097"/>
                </a:lnTo>
                <a:lnTo>
                  <a:pt x="188702" y="177494"/>
                </a:lnTo>
                <a:lnTo>
                  <a:pt x="248057" y="184539"/>
                </a:lnTo>
                <a:lnTo>
                  <a:pt x="312515" y="188964"/>
                </a:lnTo>
                <a:lnTo>
                  <a:pt x="381001" y="190498"/>
                </a:lnTo>
                <a:lnTo>
                  <a:pt x="449486" y="188964"/>
                </a:lnTo>
                <a:lnTo>
                  <a:pt x="513944" y="184539"/>
                </a:lnTo>
                <a:lnTo>
                  <a:pt x="573299" y="177494"/>
                </a:lnTo>
                <a:lnTo>
                  <a:pt x="626475" y="168097"/>
                </a:lnTo>
                <a:lnTo>
                  <a:pt x="672395" y="156617"/>
                </a:lnTo>
                <a:lnTo>
                  <a:pt x="709983" y="143323"/>
                </a:lnTo>
                <a:lnTo>
                  <a:pt x="755862" y="112371"/>
                </a:lnTo>
                <a:lnTo>
                  <a:pt x="762001" y="95250"/>
                </a:lnTo>
                <a:lnTo>
                  <a:pt x="755862" y="78128"/>
                </a:lnTo>
                <a:lnTo>
                  <a:pt x="709983" y="47175"/>
                </a:lnTo>
                <a:lnTo>
                  <a:pt x="672395" y="33881"/>
                </a:lnTo>
                <a:lnTo>
                  <a:pt x="626475" y="22401"/>
                </a:lnTo>
                <a:lnTo>
                  <a:pt x="573299" y="13004"/>
                </a:lnTo>
                <a:lnTo>
                  <a:pt x="513944" y="5959"/>
                </a:lnTo>
                <a:lnTo>
                  <a:pt x="449486" y="1534"/>
                </a:lnTo>
                <a:lnTo>
                  <a:pt x="381001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988384" y="2763372"/>
            <a:ext cx="762000" cy="190500"/>
          </a:xfrm>
          <a:custGeom>
            <a:avLst/>
            <a:gdLst/>
            <a:ahLst/>
            <a:cxnLst/>
            <a:rect l="l" t="t" r="r" b="b"/>
            <a:pathLst>
              <a:path w="762000" h="190500">
                <a:moveTo>
                  <a:pt x="762001" y="95249"/>
                </a:moveTo>
                <a:lnTo>
                  <a:pt x="738165" y="128484"/>
                </a:lnTo>
                <a:lnTo>
                  <a:pt x="672394" y="156617"/>
                </a:lnTo>
                <a:lnTo>
                  <a:pt x="626474" y="168097"/>
                </a:lnTo>
                <a:lnTo>
                  <a:pt x="573299" y="177494"/>
                </a:lnTo>
                <a:lnTo>
                  <a:pt x="513944" y="184539"/>
                </a:lnTo>
                <a:lnTo>
                  <a:pt x="449486" y="188964"/>
                </a:lnTo>
                <a:lnTo>
                  <a:pt x="381000" y="190498"/>
                </a:lnTo>
                <a:lnTo>
                  <a:pt x="312515" y="188964"/>
                </a:lnTo>
                <a:lnTo>
                  <a:pt x="248057" y="184539"/>
                </a:lnTo>
                <a:lnTo>
                  <a:pt x="188702" y="177494"/>
                </a:lnTo>
                <a:lnTo>
                  <a:pt x="135526" y="168097"/>
                </a:lnTo>
                <a:lnTo>
                  <a:pt x="89606" y="156617"/>
                </a:lnTo>
                <a:lnTo>
                  <a:pt x="52017" y="143323"/>
                </a:lnTo>
                <a:lnTo>
                  <a:pt x="6138" y="112370"/>
                </a:lnTo>
                <a:lnTo>
                  <a:pt x="0" y="95249"/>
                </a:lnTo>
                <a:lnTo>
                  <a:pt x="6138" y="78128"/>
                </a:lnTo>
                <a:lnTo>
                  <a:pt x="52017" y="47175"/>
                </a:lnTo>
                <a:lnTo>
                  <a:pt x="89606" y="33881"/>
                </a:lnTo>
                <a:lnTo>
                  <a:pt x="135526" y="22401"/>
                </a:lnTo>
                <a:lnTo>
                  <a:pt x="188702" y="13004"/>
                </a:lnTo>
                <a:lnTo>
                  <a:pt x="248057" y="5959"/>
                </a:lnTo>
                <a:lnTo>
                  <a:pt x="312515" y="1534"/>
                </a:lnTo>
                <a:lnTo>
                  <a:pt x="381000" y="0"/>
                </a:lnTo>
                <a:lnTo>
                  <a:pt x="449486" y="1534"/>
                </a:lnTo>
                <a:lnTo>
                  <a:pt x="513944" y="5959"/>
                </a:lnTo>
                <a:lnTo>
                  <a:pt x="573299" y="13004"/>
                </a:lnTo>
                <a:lnTo>
                  <a:pt x="626474" y="22401"/>
                </a:lnTo>
                <a:lnTo>
                  <a:pt x="672394" y="33881"/>
                </a:lnTo>
                <a:lnTo>
                  <a:pt x="709983" y="47175"/>
                </a:lnTo>
                <a:lnTo>
                  <a:pt x="755863" y="78128"/>
                </a:lnTo>
                <a:lnTo>
                  <a:pt x="762001" y="95249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988384" y="2858622"/>
            <a:ext cx="762000" cy="1245870"/>
          </a:xfrm>
          <a:custGeom>
            <a:avLst/>
            <a:gdLst/>
            <a:ahLst/>
            <a:cxnLst/>
            <a:rect l="l" t="t" r="r" b="b"/>
            <a:pathLst>
              <a:path w="762000" h="1245870">
                <a:moveTo>
                  <a:pt x="762001" y="0"/>
                </a:moveTo>
                <a:lnTo>
                  <a:pt x="762001" y="1150078"/>
                </a:lnTo>
                <a:lnTo>
                  <a:pt x="755863" y="1167199"/>
                </a:lnTo>
                <a:lnTo>
                  <a:pt x="709983" y="1198152"/>
                </a:lnTo>
                <a:lnTo>
                  <a:pt x="672394" y="1211446"/>
                </a:lnTo>
                <a:lnTo>
                  <a:pt x="626474" y="1222926"/>
                </a:lnTo>
                <a:lnTo>
                  <a:pt x="573299" y="1232323"/>
                </a:lnTo>
                <a:lnTo>
                  <a:pt x="513944" y="1239368"/>
                </a:lnTo>
                <a:lnTo>
                  <a:pt x="449486" y="1243793"/>
                </a:lnTo>
                <a:lnTo>
                  <a:pt x="381000" y="1245327"/>
                </a:lnTo>
                <a:lnTo>
                  <a:pt x="312515" y="1243793"/>
                </a:lnTo>
                <a:lnTo>
                  <a:pt x="248057" y="1239368"/>
                </a:lnTo>
                <a:lnTo>
                  <a:pt x="188702" y="1232323"/>
                </a:lnTo>
                <a:lnTo>
                  <a:pt x="135526" y="1222926"/>
                </a:lnTo>
                <a:lnTo>
                  <a:pt x="89606" y="1211446"/>
                </a:lnTo>
                <a:lnTo>
                  <a:pt x="52017" y="1198152"/>
                </a:lnTo>
                <a:lnTo>
                  <a:pt x="6138" y="1167199"/>
                </a:lnTo>
                <a:lnTo>
                  <a:pt x="0" y="1150078"/>
                </a:lnTo>
                <a:lnTo>
                  <a:pt x="1" y="0"/>
                </a:lnTo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1083635" y="3306571"/>
            <a:ext cx="571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ourier"/>
                <a:cs typeface="Courier"/>
              </a:rPr>
              <a:t>Busy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895065" y="4454602"/>
            <a:ext cx="762002" cy="13405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895065" y="4454602"/>
            <a:ext cx="762000" cy="190500"/>
          </a:xfrm>
          <a:custGeom>
            <a:avLst/>
            <a:gdLst/>
            <a:ahLst/>
            <a:cxnLst/>
            <a:rect l="l" t="t" r="r" b="b"/>
            <a:pathLst>
              <a:path w="762000" h="190500">
                <a:moveTo>
                  <a:pt x="762001" y="95249"/>
                </a:moveTo>
                <a:lnTo>
                  <a:pt x="738165" y="128484"/>
                </a:lnTo>
                <a:lnTo>
                  <a:pt x="672394" y="156617"/>
                </a:lnTo>
                <a:lnTo>
                  <a:pt x="626474" y="168097"/>
                </a:lnTo>
                <a:lnTo>
                  <a:pt x="573299" y="177494"/>
                </a:lnTo>
                <a:lnTo>
                  <a:pt x="513944" y="184539"/>
                </a:lnTo>
                <a:lnTo>
                  <a:pt x="449486" y="188964"/>
                </a:lnTo>
                <a:lnTo>
                  <a:pt x="381000" y="190498"/>
                </a:lnTo>
                <a:lnTo>
                  <a:pt x="312515" y="188964"/>
                </a:lnTo>
                <a:lnTo>
                  <a:pt x="248057" y="184539"/>
                </a:lnTo>
                <a:lnTo>
                  <a:pt x="188702" y="177494"/>
                </a:lnTo>
                <a:lnTo>
                  <a:pt x="135526" y="168097"/>
                </a:lnTo>
                <a:lnTo>
                  <a:pt x="89606" y="156617"/>
                </a:lnTo>
                <a:lnTo>
                  <a:pt x="52017" y="143323"/>
                </a:lnTo>
                <a:lnTo>
                  <a:pt x="6138" y="112370"/>
                </a:lnTo>
                <a:lnTo>
                  <a:pt x="0" y="95249"/>
                </a:lnTo>
                <a:lnTo>
                  <a:pt x="6138" y="78128"/>
                </a:lnTo>
                <a:lnTo>
                  <a:pt x="52017" y="47175"/>
                </a:lnTo>
                <a:lnTo>
                  <a:pt x="89606" y="33881"/>
                </a:lnTo>
                <a:lnTo>
                  <a:pt x="135526" y="22401"/>
                </a:lnTo>
                <a:lnTo>
                  <a:pt x="188702" y="13004"/>
                </a:lnTo>
                <a:lnTo>
                  <a:pt x="248057" y="5959"/>
                </a:lnTo>
                <a:lnTo>
                  <a:pt x="312515" y="1534"/>
                </a:lnTo>
                <a:lnTo>
                  <a:pt x="381000" y="0"/>
                </a:lnTo>
                <a:lnTo>
                  <a:pt x="449486" y="1534"/>
                </a:lnTo>
                <a:lnTo>
                  <a:pt x="513944" y="5959"/>
                </a:lnTo>
                <a:lnTo>
                  <a:pt x="573299" y="13004"/>
                </a:lnTo>
                <a:lnTo>
                  <a:pt x="626474" y="22401"/>
                </a:lnTo>
                <a:lnTo>
                  <a:pt x="672394" y="33881"/>
                </a:lnTo>
                <a:lnTo>
                  <a:pt x="709983" y="47175"/>
                </a:lnTo>
                <a:lnTo>
                  <a:pt x="755863" y="78128"/>
                </a:lnTo>
                <a:lnTo>
                  <a:pt x="762001" y="95249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895065" y="4549851"/>
            <a:ext cx="762000" cy="1245870"/>
          </a:xfrm>
          <a:custGeom>
            <a:avLst/>
            <a:gdLst/>
            <a:ahLst/>
            <a:cxnLst/>
            <a:rect l="l" t="t" r="r" b="b"/>
            <a:pathLst>
              <a:path w="762000" h="1245870">
                <a:moveTo>
                  <a:pt x="762001" y="0"/>
                </a:moveTo>
                <a:lnTo>
                  <a:pt x="762001" y="1150078"/>
                </a:lnTo>
                <a:lnTo>
                  <a:pt x="755863" y="1167199"/>
                </a:lnTo>
                <a:lnTo>
                  <a:pt x="709983" y="1198152"/>
                </a:lnTo>
                <a:lnTo>
                  <a:pt x="672394" y="1211446"/>
                </a:lnTo>
                <a:lnTo>
                  <a:pt x="626474" y="1222926"/>
                </a:lnTo>
                <a:lnTo>
                  <a:pt x="573299" y="1232323"/>
                </a:lnTo>
                <a:lnTo>
                  <a:pt x="513944" y="1239368"/>
                </a:lnTo>
                <a:lnTo>
                  <a:pt x="449486" y="1243793"/>
                </a:lnTo>
                <a:lnTo>
                  <a:pt x="381000" y="1245327"/>
                </a:lnTo>
                <a:lnTo>
                  <a:pt x="312515" y="1243793"/>
                </a:lnTo>
                <a:lnTo>
                  <a:pt x="248057" y="1239368"/>
                </a:lnTo>
                <a:lnTo>
                  <a:pt x="188702" y="1232323"/>
                </a:lnTo>
                <a:lnTo>
                  <a:pt x="135526" y="1222926"/>
                </a:lnTo>
                <a:lnTo>
                  <a:pt x="89606" y="1211446"/>
                </a:lnTo>
                <a:lnTo>
                  <a:pt x="52017" y="1198152"/>
                </a:lnTo>
                <a:lnTo>
                  <a:pt x="6138" y="1167199"/>
                </a:lnTo>
                <a:lnTo>
                  <a:pt x="0" y="1150078"/>
                </a:lnTo>
                <a:lnTo>
                  <a:pt x="1" y="0"/>
                </a:lnTo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9990316" y="4998211"/>
            <a:ext cx="571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222A35"/>
                </a:solidFill>
                <a:latin typeface="Courier"/>
                <a:cs typeface="Courier"/>
              </a:rPr>
              <a:t>Idle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763940" y="5815076"/>
            <a:ext cx="10134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latin typeface="Arial"/>
                <a:cs typeface="Arial"/>
              </a:rPr>
              <a:t>Hangzhou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599878" y="2286805"/>
            <a:ext cx="762003" cy="13405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99877" y="2286805"/>
            <a:ext cx="762000" cy="190500"/>
          </a:xfrm>
          <a:custGeom>
            <a:avLst/>
            <a:gdLst/>
            <a:ahLst/>
            <a:cxnLst/>
            <a:rect l="l" t="t" r="r" b="b"/>
            <a:pathLst>
              <a:path w="762000" h="190500">
                <a:moveTo>
                  <a:pt x="762001" y="95249"/>
                </a:moveTo>
                <a:lnTo>
                  <a:pt x="738165" y="128484"/>
                </a:lnTo>
                <a:lnTo>
                  <a:pt x="672394" y="156617"/>
                </a:lnTo>
                <a:lnTo>
                  <a:pt x="626474" y="168097"/>
                </a:lnTo>
                <a:lnTo>
                  <a:pt x="573299" y="177494"/>
                </a:lnTo>
                <a:lnTo>
                  <a:pt x="513944" y="184539"/>
                </a:lnTo>
                <a:lnTo>
                  <a:pt x="449486" y="188964"/>
                </a:lnTo>
                <a:lnTo>
                  <a:pt x="381000" y="190498"/>
                </a:lnTo>
                <a:lnTo>
                  <a:pt x="312515" y="188964"/>
                </a:lnTo>
                <a:lnTo>
                  <a:pt x="248057" y="184539"/>
                </a:lnTo>
                <a:lnTo>
                  <a:pt x="188702" y="177494"/>
                </a:lnTo>
                <a:lnTo>
                  <a:pt x="135526" y="168097"/>
                </a:lnTo>
                <a:lnTo>
                  <a:pt x="89606" y="156617"/>
                </a:lnTo>
                <a:lnTo>
                  <a:pt x="52017" y="143323"/>
                </a:lnTo>
                <a:lnTo>
                  <a:pt x="6138" y="112370"/>
                </a:lnTo>
                <a:lnTo>
                  <a:pt x="0" y="95249"/>
                </a:lnTo>
                <a:lnTo>
                  <a:pt x="6138" y="78128"/>
                </a:lnTo>
                <a:lnTo>
                  <a:pt x="52017" y="47175"/>
                </a:lnTo>
                <a:lnTo>
                  <a:pt x="89606" y="33881"/>
                </a:lnTo>
                <a:lnTo>
                  <a:pt x="135526" y="22401"/>
                </a:lnTo>
                <a:lnTo>
                  <a:pt x="188702" y="13004"/>
                </a:lnTo>
                <a:lnTo>
                  <a:pt x="248057" y="5959"/>
                </a:lnTo>
                <a:lnTo>
                  <a:pt x="312515" y="1534"/>
                </a:lnTo>
                <a:lnTo>
                  <a:pt x="381000" y="0"/>
                </a:lnTo>
                <a:lnTo>
                  <a:pt x="449486" y="1534"/>
                </a:lnTo>
                <a:lnTo>
                  <a:pt x="513944" y="5959"/>
                </a:lnTo>
                <a:lnTo>
                  <a:pt x="573299" y="13004"/>
                </a:lnTo>
                <a:lnTo>
                  <a:pt x="626474" y="22401"/>
                </a:lnTo>
                <a:lnTo>
                  <a:pt x="672394" y="33881"/>
                </a:lnTo>
                <a:lnTo>
                  <a:pt x="709983" y="47175"/>
                </a:lnTo>
                <a:lnTo>
                  <a:pt x="755863" y="78128"/>
                </a:lnTo>
                <a:lnTo>
                  <a:pt x="762001" y="95249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99877" y="2382054"/>
            <a:ext cx="762000" cy="1245870"/>
          </a:xfrm>
          <a:custGeom>
            <a:avLst/>
            <a:gdLst/>
            <a:ahLst/>
            <a:cxnLst/>
            <a:rect l="l" t="t" r="r" b="b"/>
            <a:pathLst>
              <a:path w="762000" h="1245870">
                <a:moveTo>
                  <a:pt x="762001" y="0"/>
                </a:moveTo>
                <a:lnTo>
                  <a:pt x="762001" y="1150078"/>
                </a:lnTo>
                <a:lnTo>
                  <a:pt x="755863" y="1167199"/>
                </a:lnTo>
                <a:lnTo>
                  <a:pt x="709983" y="1198152"/>
                </a:lnTo>
                <a:lnTo>
                  <a:pt x="672394" y="1211446"/>
                </a:lnTo>
                <a:lnTo>
                  <a:pt x="626474" y="1222926"/>
                </a:lnTo>
                <a:lnTo>
                  <a:pt x="573299" y="1232323"/>
                </a:lnTo>
                <a:lnTo>
                  <a:pt x="513944" y="1239368"/>
                </a:lnTo>
                <a:lnTo>
                  <a:pt x="449486" y="1243793"/>
                </a:lnTo>
                <a:lnTo>
                  <a:pt x="381000" y="1245327"/>
                </a:lnTo>
                <a:lnTo>
                  <a:pt x="312515" y="1243793"/>
                </a:lnTo>
                <a:lnTo>
                  <a:pt x="248057" y="1239368"/>
                </a:lnTo>
                <a:lnTo>
                  <a:pt x="188702" y="1232323"/>
                </a:lnTo>
                <a:lnTo>
                  <a:pt x="135526" y="1222926"/>
                </a:lnTo>
                <a:lnTo>
                  <a:pt x="89606" y="1211446"/>
                </a:lnTo>
                <a:lnTo>
                  <a:pt x="52017" y="1198152"/>
                </a:lnTo>
                <a:lnTo>
                  <a:pt x="6138" y="1167199"/>
                </a:lnTo>
                <a:lnTo>
                  <a:pt x="0" y="1150078"/>
                </a:lnTo>
                <a:lnTo>
                  <a:pt x="1" y="0"/>
                </a:lnTo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9695130" y="2828035"/>
            <a:ext cx="571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222A35"/>
                </a:solidFill>
                <a:latin typeface="Courier"/>
                <a:cs typeface="Courier"/>
              </a:rPr>
              <a:t>Idle</a:t>
            </a:r>
            <a:endParaRPr sz="1800">
              <a:latin typeface="Courier"/>
              <a:cs typeface="Courie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595389" y="3647947"/>
            <a:ext cx="2226310" cy="805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>
                <a:latin typeface="Arial"/>
                <a:cs typeface="Arial"/>
              </a:rPr>
              <a:t>Nanjing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Times New Roman"/>
              <a:cs typeface="Times New Roman"/>
            </a:endParaRPr>
          </a:p>
          <a:p>
            <a:pPr marL="1324610">
              <a:lnSpc>
                <a:spcPct val="100000"/>
              </a:lnSpc>
            </a:pPr>
            <a:r>
              <a:rPr dirty="0" sz="1800" spc="-170">
                <a:latin typeface="Arial"/>
                <a:cs typeface="Arial"/>
              </a:rPr>
              <a:t>S</a:t>
            </a:r>
            <a:r>
              <a:rPr dirty="0" sz="1800" spc="-145">
                <a:latin typeface="Arial"/>
                <a:cs typeface="Arial"/>
              </a:rPr>
              <a:t>h</a:t>
            </a:r>
            <a:r>
              <a:rPr dirty="0" sz="1800" spc="-120">
                <a:latin typeface="Arial"/>
                <a:cs typeface="Arial"/>
              </a:rPr>
              <a:t>a</a:t>
            </a:r>
            <a:r>
              <a:rPr dirty="0" sz="1800" spc="-30">
                <a:latin typeface="Arial"/>
                <a:cs typeface="Arial"/>
              </a:rPr>
              <a:t>n</a:t>
            </a:r>
            <a:r>
              <a:rPr dirty="0" sz="1800" spc="-30">
                <a:latin typeface="Arial"/>
                <a:cs typeface="Arial"/>
              </a:rPr>
              <a:t>g</a:t>
            </a:r>
            <a:r>
              <a:rPr dirty="0" sz="1800" spc="-30">
                <a:latin typeface="Arial"/>
                <a:cs typeface="Arial"/>
              </a:rPr>
              <a:t>h</a:t>
            </a:r>
            <a:r>
              <a:rPr dirty="0" sz="1800" spc="-12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79196"/>
            <a:ext cx="702754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5" b="1">
                <a:latin typeface="Arial"/>
                <a:cs typeface="Arial"/>
              </a:rPr>
              <a:t>Furthermore: </a:t>
            </a:r>
            <a:r>
              <a:rPr dirty="0" spc="-165" b="1">
                <a:latin typeface="Arial"/>
                <a:cs typeface="Arial"/>
              </a:rPr>
              <a:t>Parallel Data</a:t>
            </a:r>
            <a:r>
              <a:rPr dirty="0" spc="-409" b="1">
                <a:latin typeface="Arial"/>
                <a:cs typeface="Arial"/>
              </a:rPr>
              <a:t> </a:t>
            </a:r>
            <a:r>
              <a:rPr dirty="0" spc="-210" b="1">
                <a:latin typeface="Arial"/>
                <a:cs typeface="Arial"/>
              </a:rPr>
              <a:t>Fetching</a:t>
            </a:r>
          </a:p>
        </p:txBody>
      </p:sp>
      <p:sp>
        <p:nvSpPr>
          <p:cNvPr id="3" name="object 3"/>
          <p:cNvSpPr/>
          <p:nvPr/>
        </p:nvSpPr>
        <p:spPr>
          <a:xfrm>
            <a:off x="829055" y="1807464"/>
            <a:ext cx="10524744" cy="3806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704596"/>
            <a:ext cx="2153285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490" b="1">
                <a:latin typeface="Arial"/>
                <a:cs typeface="Arial"/>
              </a:rPr>
              <a:t>E</a:t>
            </a:r>
            <a:r>
              <a:rPr dirty="0" sz="3400" spc="-240" b="1">
                <a:latin typeface="Arial"/>
                <a:cs typeface="Arial"/>
              </a:rPr>
              <a:t>v</a:t>
            </a:r>
            <a:r>
              <a:rPr dirty="0" sz="3400" spc="-225" b="1">
                <a:latin typeface="Arial"/>
                <a:cs typeface="Arial"/>
              </a:rPr>
              <a:t>a</a:t>
            </a:r>
            <a:r>
              <a:rPr dirty="0" sz="3400" spc="-80" b="1">
                <a:latin typeface="Arial"/>
                <a:cs typeface="Arial"/>
              </a:rPr>
              <a:t>l</a:t>
            </a:r>
            <a:r>
              <a:rPr dirty="0" sz="3400" spc="-250" b="1">
                <a:latin typeface="Arial"/>
                <a:cs typeface="Arial"/>
              </a:rPr>
              <a:t>u</a:t>
            </a:r>
            <a:r>
              <a:rPr dirty="0" sz="3400" spc="-225" b="1">
                <a:latin typeface="Arial"/>
                <a:cs typeface="Arial"/>
              </a:rPr>
              <a:t>a</a:t>
            </a:r>
            <a:r>
              <a:rPr dirty="0" sz="3400" spc="95" b="1">
                <a:latin typeface="Arial"/>
                <a:cs typeface="Arial"/>
              </a:rPr>
              <a:t>t</a:t>
            </a:r>
            <a:r>
              <a:rPr dirty="0" sz="3400" spc="-105" b="1">
                <a:latin typeface="Arial"/>
                <a:cs typeface="Arial"/>
              </a:rPr>
              <a:t>i</a:t>
            </a:r>
            <a:r>
              <a:rPr dirty="0" sz="3400" spc="-185" b="1">
                <a:latin typeface="Arial"/>
                <a:cs typeface="Arial"/>
              </a:rPr>
              <a:t>o</a:t>
            </a:r>
            <a:r>
              <a:rPr dirty="0" sz="3400" spc="-340" b="1">
                <a:latin typeface="Arial"/>
                <a:cs typeface="Arial"/>
              </a:rPr>
              <a:t>ns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61404"/>
            <a:ext cx="4449445" cy="3982085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Char char="•"/>
              <a:tabLst>
                <a:tab pos="241300" algn="l"/>
              </a:tabLst>
            </a:pPr>
            <a:r>
              <a:rPr dirty="0" sz="2800" spc="-50">
                <a:latin typeface="Arial"/>
                <a:cs typeface="Arial"/>
              </a:rPr>
              <a:t>Environment:</a:t>
            </a:r>
            <a:endParaRPr sz="28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29"/>
              </a:spcBef>
              <a:buChar char="•"/>
              <a:tabLst>
                <a:tab pos="698500" algn="l"/>
              </a:tabLst>
            </a:pPr>
            <a:r>
              <a:rPr dirty="0" sz="2400" spc="-65">
                <a:latin typeface="Arial"/>
                <a:cs typeface="Arial"/>
              </a:rPr>
              <a:t>6-node </a:t>
            </a:r>
            <a:r>
              <a:rPr dirty="0" sz="2400" spc="-50">
                <a:latin typeface="Arial"/>
                <a:cs typeface="Arial"/>
              </a:rPr>
              <a:t>local</a:t>
            </a:r>
            <a:r>
              <a:rPr dirty="0" sz="2400" spc="-229">
                <a:latin typeface="Arial"/>
                <a:cs typeface="Arial"/>
              </a:rPr>
              <a:t> </a:t>
            </a:r>
            <a:r>
              <a:rPr dirty="0" sz="2400" spc="-30">
                <a:latin typeface="Arial"/>
                <a:cs typeface="Arial"/>
              </a:rPr>
              <a:t>cluster</a:t>
            </a:r>
            <a:endParaRPr sz="24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15"/>
              </a:spcBef>
              <a:buChar char="•"/>
              <a:tabLst>
                <a:tab pos="698500" algn="l"/>
              </a:tabLst>
            </a:pPr>
            <a:r>
              <a:rPr dirty="0" sz="2400" spc="-105">
                <a:latin typeface="Arial"/>
                <a:cs typeface="Arial"/>
              </a:rPr>
              <a:t>3-way </a:t>
            </a:r>
            <a:r>
              <a:rPr dirty="0" sz="2400" spc="-20">
                <a:latin typeface="Arial"/>
                <a:cs typeface="Arial"/>
              </a:rPr>
              <a:t>replication</a:t>
            </a:r>
            <a:r>
              <a:rPr dirty="0" sz="2400" spc="-195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enabled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4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dirty="0" sz="2800" spc="-105">
                <a:latin typeface="Arial"/>
                <a:cs typeface="Arial"/>
              </a:rPr>
              <a:t>Benchmarks:</a:t>
            </a:r>
            <a:endParaRPr sz="28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54"/>
              </a:spcBef>
              <a:buChar char="•"/>
              <a:tabLst>
                <a:tab pos="698500" algn="l"/>
              </a:tabLst>
            </a:pPr>
            <a:r>
              <a:rPr dirty="0" sz="2400" spc="-315">
                <a:latin typeface="Arial"/>
                <a:cs typeface="Arial"/>
              </a:rPr>
              <a:t>TPC-C </a:t>
            </a:r>
            <a:r>
              <a:rPr dirty="0" sz="2400" spc="60">
                <a:latin typeface="Arial"/>
                <a:cs typeface="Arial"/>
              </a:rPr>
              <a:t>with </a:t>
            </a:r>
            <a:r>
              <a:rPr dirty="0" sz="2400" spc="-229">
                <a:latin typeface="Arial"/>
                <a:cs typeface="Arial"/>
              </a:rPr>
              <a:t>2 </a:t>
            </a:r>
            <a:r>
              <a:rPr dirty="0" sz="2400" spc="-60">
                <a:latin typeface="Arial"/>
                <a:cs typeface="Arial"/>
              </a:rPr>
              <a:t>skewed</a:t>
            </a:r>
            <a:r>
              <a:rPr dirty="0" sz="2400" spc="-47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settings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3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dirty="0" sz="2800" spc="-95">
                <a:latin typeface="Arial"/>
                <a:cs typeface="Arial"/>
              </a:rPr>
              <a:t>Comparison:</a:t>
            </a:r>
            <a:endParaRPr sz="28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54"/>
              </a:spcBef>
              <a:buChar char="•"/>
              <a:tabLst>
                <a:tab pos="698500" algn="l"/>
              </a:tabLst>
            </a:pPr>
            <a:r>
              <a:rPr dirty="0" sz="2400" spc="-80">
                <a:latin typeface="Arial"/>
                <a:cs typeface="Arial"/>
              </a:rPr>
              <a:t>Post-copy </a:t>
            </a:r>
            <a:r>
              <a:rPr dirty="0" sz="2400" spc="-20">
                <a:latin typeface="Arial"/>
                <a:cs typeface="Arial"/>
              </a:rPr>
              <a:t>on</a:t>
            </a:r>
            <a:r>
              <a:rPr dirty="0" sz="2400" spc="-215">
                <a:latin typeface="Arial"/>
                <a:cs typeface="Arial"/>
              </a:rPr>
              <a:t> </a:t>
            </a:r>
            <a:r>
              <a:rPr dirty="0" sz="2400" spc="-135">
                <a:latin typeface="Arial"/>
                <a:cs typeface="Arial"/>
              </a:rPr>
              <a:t>DrTM+R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704596"/>
            <a:ext cx="3492500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430" b="1">
                <a:latin typeface="Arial"/>
                <a:cs typeface="Arial"/>
              </a:rPr>
              <a:t>TPC-C </a:t>
            </a:r>
            <a:r>
              <a:rPr dirty="0" sz="3400" spc="-160" b="1">
                <a:latin typeface="Arial"/>
                <a:cs typeface="Arial"/>
              </a:rPr>
              <a:t>in </a:t>
            </a:r>
            <a:r>
              <a:rPr dirty="0" sz="3400" spc="-200" b="1">
                <a:latin typeface="Arial"/>
                <a:cs typeface="Arial"/>
              </a:rPr>
              <a:t>Low</a:t>
            </a:r>
            <a:r>
              <a:rPr dirty="0" sz="3400" spc="-625" b="1">
                <a:latin typeface="Arial"/>
                <a:cs typeface="Arial"/>
              </a:rPr>
              <a:t> </a:t>
            </a:r>
            <a:r>
              <a:rPr dirty="0" sz="3400" spc="-200" b="1">
                <a:latin typeface="Arial"/>
                <a:cs typeface="Arial"/>
              </a:rPr>
              <a:t>Skew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8159" y="1533144"/>
            <a:ext cx="10518648" cy="44775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050062" y="2606547"/>
            <a:ext cx="59944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15">
                <a:solidFill>
                  <a:srgbClr val="FF0000"/>
                </a:solidFill>
                <a:latin typeface="Arial"/>
                <a:cs typeface="Arial"/>
              </a:rPr>
              <a:t>2.1X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701769" y="2581781"/>
            <a:ext cx="259079" cy="527685"/>
          </a:xfrm>
          <a:custGeom>
            <a:avLst/>
            <a:gdLst/>
            <a:ahLst/>
            <a:cxnLst/>
            <a:rect l="l" t="t" r="r" b="b"/>
            <a:pathLst>
              <a:path w="259079" h="527685">
                <a:moveTo>
                  <a:pt x="194092" y="129396"/>
                </a:moveTo>
                <a:lnTo>
                  <a:pt x="64697" y="129396"/>
                </a:lnTo>
                <a:lnTo>
                  <a:pt x="64697" y="527574"/>
                </a:lnTo>
                <a:lnTo>
                  <a:pt x="194092" y="527574"/>
                </a:lnTo>
                <a:lnTo>
                  <a:pt x="194092" y="129396"/>
                </a:lnTo>
                <a:close/>
              </a:path>
              <a:path w="259079" h="527685">
                <a:moveTo>
                  <a:pt x="129395" y="0"/>
                </a:moveTo>
                <a:lnTo>
                  <a:pt x="0" y="129396"/>
                </a:lnTo>
                <a:lnTo>
                  <a:pt x="258791" y="129396"/>
                </a:lnTo>
                <a:lnTo>
                  <a:pt x="12939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252259" y="4052316"/>
            <a:ext cx="859155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30" b="1">
                <a:solidFill>
                  <a:srgbClr val="039263"/>
                </a:solidFill>
                <a:latin typeface="Arial"/>
                <a:cs typeface="Arial"/>
              </a:rPr>
              <a:t>2.5</a:t>
            </a:r>
            <a:r>
              <a:rPr dirty="0" sz="2000" spc="-195" b="1">
                <a:solidFill>
                  <a:srgbClr val="039263"/>
                </a:solidFill>
                <a:latin typeface="Arial"/>
                <a:cs typeface="Arial"/>
              </a:rPr>
              <a:t> </a:t>
            </a:r>
            <a:r>
              <a:rPr dirty="0" sz="2000" spc="-220" b="1">
                <a:solidFill>
                  <a:srgbClr val="039263"/>
                </a:solidFill>
                <a:latin typeface="Arial"/>
                <a:cs typeface="Arial"/>
              </a:rPr>
              <a:t>secs</a:t>
            </a:r>
            <a:endParaRPr sz="20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1440"/>
              </a:spcBef>
            </a:pPr>
            <a:r>
              <a:rPr dirty="0" sz="2000" spc="-95" b="1">
                <a:solidFill>
                  <a:srgbClr val="ED4B00"/>
                </a:solidFill>
                <a:latin typeface="Arial"/>
                <a:cs typeface="Arial"/>
              </a:rPr>
              <a:t>4.7</a:t>
            </a:r>
            <a:r>
              <a:rPr dirty="0" sz="2000" spc="-204" b="1">
                <a:solidFill>
                  <a:srgbClr val="ED4B00"/>
                </a:solidFill>
                <a:latin typeface="Arial"/>
                <a:cs typeface="Arial"/>
              </a:rPr>
              <a:t> </a:t>
            </a:r>
            <a:r>
              <a:rPr dirty="0" sz="2000" spc="-220" b="1">
                <a:solidFill>
                  <a:srgbClr val="ED4B00"/>
                </a:solidFill>
                <a:latin typeface="Arial"/>
                <a:cs typeface="Arial"/>
              </a:rPr>
              <a:t>secs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704596"/>
            <a:ext cx="349250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430" b="1">
                <a:latin typeface="Arial"/>
                <a:cs typeface="Arial"/>
              </a:rPr>
              <a:t>TPC-C </a:t>
            </a:r>
            <a:r>
              <a:rPr dirty="0" sz="3400" spc="-160" b="1">
                <a:latin typeface="Arial"/>
                <a:cs typeface="Arial"/>
              </a:rPr>
              <a:t>in </a:t>
            </a:r>
            <a:r>
              <a:rPr dirty="0" sz="3400" spc="-200" b="1">
                <a:latin typeface="Arial"/>
                <a:cs typeface="Arial"/>
              </a:rPr>
              <a:t>Low</a:t>
            </a:r>
            <a:r>
              <a:rPr dirty="0" sz="3400" spc="-625" b="1">
                <a:latin typeface="Arial"/>
                <a:cs typeface="Arial"/>
              </a:rPr>
              <a:t> </a:t>
            </a:r>
            <a:r>
              <a:rPr dirty="0" sz="3400" spc="-200" b="1">
                <a:latin typeface="Arial"/>
                <a:cs typeface="Arial"/>
              </a:rPr>
              <a:t>Skew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1551432"/>
            <a:ext cx="10515600" cy="426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035635" y="4090923"/>
            <a:ext cx="62928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00">
                <a:solidFill>
                  <a:srgbClr val="FF0000"/>
                </a:solidFill>
                <a:latin typeface="Arial"/>
                <a:cs typeface="Arial"/>
              </a:rPr>
              <a:t>33</a:t>
            </a:r>
            <a:r>
              <a:rPr dirty="0" sz="2800" spc="-2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1080">
                <a:solidFill>
                  <a:srgbClr val="FF0000"/>
                </a:solidFill>
                <a:latin typeface="Arial"/>
                <a:cs typeface="Arial"/>
              </a:rPr>
              <a:t>%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697643" y="4082778"/>
            <a:ext cx="259079" cy="527685"/>
          </a:xfrm>
          <a:custGeom>
            <a:avLst/>
            <a:gdLst/>
            <a:ahLst/>
            <a:cxnLst/>
            <a:rect l="l" t="t" r="r" b="b"/>
            <a:pathLst>
              <a:path w="259079" h="527685">
                <a:moveTo>
                  <a:pt x="258792" y="398179"/>
                </a:moveTo>
                <a:lnTo>
                  <a:pt x="0" y="398179"/>
                </a:lnTo>
                <a:lnTo>
                  <a:pt x="129396" y="527574"/>
                </a:lnTo>
                <a:lnTo>
                  <a:pt x="258792" y="398179"/>
                </a:lnTo>
                <a:close/>
              </a:path>
              <a:path w="259079" h="527685">
                <a:moveTo>
                  <a:pt x="194094" y="0"/>
                </a:moveTo>
                <a:lnTo>
                  <a:pt x="64698" y="0"/>
                </a:lnTo>
                <a:lnTo>
                  <a:pt x="64698" y="398179"/>
                </a:lnTo>
                <a:lnTo>
                  <a:pt x="194094" y="398179"/>
                </a:lnTo>
                <a:lnTo>
                  <a:pt x="19409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704596"/>
            <a:ext cx="9004300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40" b="1">
                <a:latin typeface="Arial"/>
                <a:cs typeface="Arial"/>
              </a:rPr>
              <a:t>Optimization </a:t>
            </a:r>
            <a:r>
              <a:rPr dirty="0" sz="3400" spc="-40" b="1">
                <a:latin typeface="Arial"/>
                <a:cs typeface="Arial"/>
              </a:rPr>
              <a:t>for </a:t>
            </a:r>
            <a:r>
              <a:rPr dirty="0" sz="3400" spc="-180" b="1">
                <a:latin typeface="Arial"/>
                <a:cs typeface="Arial"/>
              </a:rPr>
              <a:t>Replication </a:t>
            </a:r>
            <a:r>
              <a:rPr dirty="0" sz="3400" spc="-195" b="1">
                <a:latin typeface="Arial"/>
                <a:cs typeface="Arial"/>
              </a:rPr>
              <a:t>Copy(In </a:t>
            </a:r>
            <a:r>
              <a:rPr dirty="0" sz="3400" spc="-190" b="1">
                <a:latin typeface="Arial"/>
                <a:cs typeface="Arial"/>
              </a:rPr>
              <a:t>High</a:t>
            </a:r>
            <a:r>
              <a:rPr dirty="0" sz="3400" spc="-505" b="1">
                <a:latin typeface="Arial"/>
                <a:cs typeface="Arial"/>
              </a:rPr>
              <a:t> </a:t>
            </a:r>
            <a:r>
              <a:rPr dirty="0" sz="3400" spc="-150" b="1">
                <a:latin typeface="Arial"/>
                <a:cs typeface="Arial"/>
              </a:rPr>
              <a:t>Skew)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1688592"/>
            <a:ext cx="10515600" cy="4151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160729" y="2499867"/>
            <a:ext cx="68135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8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dirty="0" sz="2800" spc="-10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dirty="0" sz="2800" spc="-25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dirty="0" sz="2800" spc="-305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12436" y="2475777"/>
            <a:ext cx="259079" cy="527685"/>
          </a:xfrm>
          <a:custGeom>
            <a:avLst/>
            <a:gdLst/>
            <a:ahLst/>
            <a:cxnLst/>
            <a:rect l="l" t="t" r="r" b="b"/>
            <a:pathLst>
              <a:path w="259079" h="527685">
                <a:moveTo>
                  <a:pt x="194094" y="129396"/>
                </a:moveTo>
                <a:lnTo>
                  <a:pt x="64697" y="129396"/>
                </a:lnTo>
                <a:lnTo>
                  <a:pt x="64697" y="527574"/>
                </a:lnTo>
                <a:lnTo>
                  <a:pt x="194094" y="527574"/>
                </a:lnTo>
                <a:lnTo>
                  <a:pt x="194094" y="129396"/>
                </a:lnTo>
                <a:close/>
              </a:path>
              <a:path w="259079" h="527685">
                <a:moveTo>
                  <a:pt x="129396" y="0"/>
                </a:moveTo>
                <a:lnTo>
                  <a:pt x="0" y="129396"/>
                </a:lnTo>
                <a:lnTo>
                  <a:pt x="258791" y="129396"/>
                </a:lnTo>
                <a:lnTo>
                  <a:pt x="12939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492712" y="3704843"/>
            <a:ext cx="857250" cy="83058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2000" spc="-90" b="1">
                <a:solidFill>
                  <a:srgbClr val="039263"/>
                </a:solidFill>
                <a:latin typeface="Arial"/>
                <a:cs typeface="Arial"/>
              </a:rPr>
              <a:t>2.6</a:t>
            </a:r>
            <a:r>
              <a:rPr dirty="0" sz="2000" spc="-200" b="1">
                <a:solidFill>
                  <a:srgbClr val="039263"/>
                </a:solidFill>
                <a:latin typeface="Arial"/>
                <a:cs typeface="Arial"/>
              </a:rPr>
              <a:t> </a:t>
            </a:r>
            <a:r>
              <a:rPr dirty="0" sz="2000" spc="-220" b="1">
                <a:solidFill>
                  <a:srgbClr val="039263"/>
                </a:solidFill>
                <a:latin typeface="Arial"/>
                <a:cs typeface="Arial"/>
              </a:rPr>
              <a:t>secs</a:t>
            </a:r>
            <a:endParaRPr sz="20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770"/>
              </a:spcBef>
            </a:pPr>
            <a:r>
              <a:rPr dirty="0" sz="2000" spc="-135" b="1">
                <a:solidFill>
                  <a:srgbClr val="ED4B00"/>
                </a:solidFill>
                <a:latin typeface="Arial"/>
                <a:cs typeface="Arial"/>
              </a:rPr>
              <a:t>3.5</a:t>
            </a:r>
            <a:r>
              <a:rPr dirty="0" sz="2000" spc="-200" b="1">
                <a:solidFill>
                  <a:srgbClr val="ED4B00"/>
                </a:solidFill>
                <a:latin typeface="Arial"/>
                <a:cs typeface="Arial"/>
              </a:rPr>
              <a:t> </a:t>
            </a:r>
            <a:r>
              <a:rPr dirty="0" sz="2000" spc="-220" b="1">
                <a:solidFill>
                  <a:srgbClr val="ED4B00"/>
                </a:solidFill>
                <a:latin typeface="Arial"/>
                <a:cs typeface="Arial"/>
              </a:rPr>
              <a:t>secs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704596"/>
            <a:ext cx="2042160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70" b="1">
                <a:latin typeface="Arial"/>
                <a:cs typeface="Arial"/>
              </a:rPr>
              <a:t>Conclusion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61404"/>
            <a:ext cx="6509384" cy="2292985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Char char="•"/>
              <a:tabLst>
                <a:tab pos="241300" algn="l"/>
              </a:tabLst>
            </a:pPr>
            <a:r>
              <a:rPr dirty="0" sz="2800" spc="-155">
                <a:latin typeface="Arial"/>
                <a:cs typeface="Arial"/>
              </a:rPr>
              <a:t>Real </a:t>
            </a:r>
            <a:r>
              <a:rPr dirty="0" sz="2800" spc="-35">
                <a:latin typeface="Arial"/>
                <a:cs typeface="Arial"/>
              </a:rPr>
              <a:t>workloads </a:t>
            </a:r>
            <a:r>
              <a:rPr dirty="0" sz="2800" spc="-85">
                <a:latin typeface="Arial"/>
                <a:cs typeface="Arial"/>
              </a:rPr>
              <a:t>are </a:t>
            </a:r>
            <a:r>
              <a:rPr dirty="0" sz="2800" spc="-80">
                <a:solidFill>
                  <a:srgbClr val="FF0000"/>
                </a:solidFill>
                <a:latin typeface="Arial"/>
                <a:cs typeface="Arial"/>
              </a:rPr>
              <a:t>dynamic </a:t>
            </a:r>
            <a:r>
              <a:rPr dirty="0" sz="2800" spc="40">
                <a:latin typeface="Arial"/>
                <a:cs typeface="Arial"/>
              </a:rPr>
              <a:t>&amp;</a:t>
            </a:r>
            <a:r>
              <a:rPr dirty="0" sz="2800" spc="-490">
                <a:latin typeface="Arial"/>
                <a:cs typeface="Arial"/>
              </a:rPr>
              <a:t> </a:t>
            </a:r>
            <a:r>
              <a:rPr dirty="0" sz="2800" spc="-70">
                <a:solidFill>
                  <a:srgbClr val="FF0000"/>
                </a:solidFill>
                <a:latin typeface="Arial"/>
                <a:cs typeface="Arial"/>
              </a:rPr>
              <a:t>skewed</a:t>
            </a:r>
            <a:endParaRPr sz="28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29"/>
              </a:spcBef>
              <a:buChar char="•"/>
              <a:tabLst>
                <a:tab pos="698500" algn="l"/>
              </a:tabLst>
            </a:pPr>
            <a:r>
              <a:rPr dirty="0" sz="2400" spc="-90">
                <a:latin typeface="Arial"/>
                <a:cs typeface="Arial"/>
              </a:rPr>
              <a:t>Requires </a:t>
            </a:r>
            <a:r>
              <a:rPr dirty="0" sz="2400" spc="-10">
                <a:latin typeface="Arial"/>
                <a:cs typeface="Arial"/>
              </a:rPr>
              <a:t>fast </a:t>
            </a:r>
            <a:r>
              <a:rPr dirty="0" sz="2400" spc="35">
                <a:latin typeface="Arial"/>
                <a:cs typeface="Arial"/>
              </a:rPr>
              <a:t>&amp;</a:t>
            </a:r>
            <a:r>
              <a:rPr dirty="0" sz="2400" spc="-459">
                <a:latin typeface="Arial"/>
                <a:cs typeface="Arial"/>
              </a:rPr>
              <a:t> </a:t>
            </a:r>
            <a:r>
              <a:rPr dirty="0" sz="2400" spc="-125">
                <a:latin typeface="Arial"/>
                <a:cs typeface="Arial"/>
              </a:rPr>
              <a:t>seamless </a:t>
            </a:r>
            <a:r>
              <a:rPr dirty="0" sz="2400" spc="-40">
                <a:latin typeface="Arial"/>
                <a:cs typeface="Arial"/>
              </a:rPr>
              <a:t>live </a:t>
            </a:r>
            <a:r>
              <a:rPr dirty="0" sz="2400" spc="-10">
                <a:latin typeface="Arial"/>
                <a:cs typeface="Arial"/>
              </a:rPr>
              <a:t>reconfiguration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4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Char char="•"/>
              <a:tabLst>
                <a:tab pos="241300" algn="l"/>
              </a:tabLst>
            </a:pPr>
            <a:r>
              <a:rPr dirty="0" sz="2800" spc="-145">
                <a:latin typeface="Arial"/>
                <a:cs typeface="Arial"/>
              </a:rPr>
              <a:t>DrTM+B </a:t>
            </a:r>
            <a:r>
              <a:rPr dirty="0" sz="2800" spc="-50">
                <a:latin typeface="Arial"/>
                <a:cs typeface="Arial"/>
              </a:rPr>
              <a:t>provides </a:t>
            </a:r>
            <a:r>
              <a:rPr dirty="0" sz="2800" spc="-5">
                <a:latin typeface="Arial"/>
                <a:cs typeface="Arial"/>
              </a:rPr>
              <a:t>fast </a:t>
            </a:r>
            <a:r>
              <a:rPr dirty="0" sz="2800" spc="-45">
                <a:latin typeface="Arial"/>
                <a:cs typeface="Arial"/>
              </a:rPr>
              <a:t>live</a:t>
            </a:r>
            <a:r>
              <a:rPr dirty="0" sz="2800" spc="-470">
                <a:latin typeface="Arial"/>
                <a:cs typeface="Arial"/>
              </a:rPr>
              <a:t> </a:t>
            </a:r>
            <a:r>
              <a:rPr dirty="0" sz="2800" spc="-15">
                <a:latin typeface="Arial"/>
                <a:cs typeface="Arial"/>
              </a:rPr>
              <a:t>reconfiguration</a:t>
            </a:r>
            <a:endParaRPr sz="2800">
              <a:latin typeface="Arial"/>
              <a:cs typeface="Arial"/>
            </a:endParaRPr>
          </a:p>
          <a:p>
            <a:pPr lvl="1" marL="698500" indent="-228600">
              <a:lnSpc>
                <a:spcPct val="100000"/>
              </a:lnSpc>
              <a:spcBef>
                <a:spcPts val="254"/>
              </a:spcBef>
              <a:buChar char="•"/>
              <a:tabLst>
                <a:tab pos="698500" algn="l"/>
              </a:tabLst>
            </a:pPr>
            <a:r>
              <a:rPr dirty="0" sz="2400" spc="-140">
                <a:latin typeface="Arial"/>
                <a:cs typeface="Arial"/>
              </a:rPr>
              <a:t>By </a:t>
            </a:r>
            <a:r>
              <a:rPr dirty="0" sz="2400" spc="-60">
                <a:latin typeface="Arial"/>
                <a:cs typeface="Arial"/>
              </a:rPr>
              <a:t>reusing </a:t>
            </a:r>
            <a:r>
              <a:rPr dirty="0" sz="2400" spc="15">
                <a:latin typeface="Arial"/>
                <a:cs typeface="Arial"/>
              </a:rPr>
              <a:t>the </a:t>
            </a:r>
            <a:r>
              <a:rPr dirty="0" sz="2400" spc="25">
                <a:solidFill>
                  <a:srgbClr val="FF0000"/>
                </a:solidFill>
                <a:latin typeface="Arial"/>
                <a:cs typeface="Arial"/>
              </a:rPr>
              <a:t>fault</a:t>
            </a:r>
            <a:r>
              <a:rPr dirty="0" sz="2400" spc="-4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30">
                <a:solidFill>
                  <a:srgbClr val="FF0000"/>
                </a:solidFill>
                <a:latin typeface="Arial"/>
                <a:cs typeface="Arial"/>
              </a:rPr>
              <a:t>tolerance </a:t>
            </a:r>
            <a:r>
              <a:rPr dirty="0" sz="2400" spc="-85">
                <a:latin typeface="Arial"/>
                <a:cs typeface="Arial"/>
              </a:rPr>
              <a:t>mechanism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2556" y="5360923"/>
            <a:ext cx="26600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25">
                <a:solidFill>
                  <a:srgbClr val="FF0066"/>
                </a:solidFill>
                <a:latin typeface="Arial"/>
                <a:cs typeface="Arial"/>
              </a:rPr>
              <a:t>Thanks </a:t>
            </a:r>
            <a:r>
              <a:rPr dirty="0" sz="2400" spc="35">
                <a:solidFill>
                  <a:srgbClr val="FF0066"/>
                </a:solidFill>
                <a:latin typeface="Arial"/>
                <a:cs typeface="Arial"/>
              </a:rPr>
              <a:t>&amp;</a:t>
            </a:r>
            <a:r>
              <a:rPr dirty="0" sz="2400" spc="-345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dirty="0" sz="2400" spc="-114">
                <a:solidFill>
                  <a:srgbClr val="FF0066"/>
                </a:solidFill>
                <a:latin typeface="Arial"/>
                <a:cs typeface="Arial"/>
              </a:rPr>
              <a:t>Questions?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704596"/>
            <a:ext cx="8510270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70" b="1">
                <a:latin typeface="Arial"/>
                <a:cs typeface="Arial"/>
              </a:rPr>
              <a:t>Performance </a:t>
            </a:r>
            <a:r>
              <a:rPr dirty="0" sz="3400" spc="-150" b="1">
                <a:latin typeface="Arial"/>
                <a:cs typeface="Arial"/>
              </a:rPr>
              <a:t>Impact </a:t>
            </a:r>
            <a:r>
              <a:rPr dirty="0" sz="3400" spc="-204" b="1">
                <a:latin typeface="Arial"/>
                <a:cs typeface="Arial"/>
              </a:rPr>
              <a:t>From </a:t>
            </a:r>
            <a:r>
              <a:rPr dirty="0" sz="3400" spc="-195" b="1">
                <a:latin typeface="Arial"/>
                <a:cs typeface="Arial"/>
              </a:rPr>
              <a:t>Skewed</a:t>
            </a:r>
            <a:r>
              <a:rPr dirty="0" sz="3400" spc="-395" b="1">
                <a:latin typeface="Arial"/>
                <a:cs typeface="Arial"/>
              </a:rPr>
              <a:t> </a:t>
            </a:r>
            <a:r>
              <a:rPr dirty="0" sz="3400" spc="-195" b="1">
                <a:latin typeface="Arial"/>
                <a:cs typeface="Arial"/>
              </a:rPr>
              <a:t>Workloads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16532"/>
            <a:ext cx="6163945" cy="103759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Char char="•"/>
              <a:tabLst>
                <a:tab pos="241300" algn="l"/>
              </a:tabLst>
            </a:pPr>
            <a:r>
              <a:rPr dirty="0" sz="2800" spc="-65">
                <a:latin typeface="Arial"/>
                <a:cs typeface="Arial"/>
              </a:rPr>
              <a:t>In-memory </a:t>
            </a:r>
            <a:r>
              <a:rPr dirty="0" sz="2800" spc="-35">
                <a:latin typeface="Arial"/>
                <a:cs typeface="Arial"/>
              </a:rPr>
              <a:t>transaction </a:t>
            </a:r>
            <a:r>
              <a:rPr dirty="0" sz="2800" spc="-110">
                <a:latin typeface="Arial"/>
                <a:cs typeface="Arial"/>
              </a:rPr>
              <a:t>systems </a:t>
            </a:r>
            <a:r>
              <a:rPr dirty="0" sz="2800" spc="-85">
                <a:latin typeface="Arial"/>
                <a:cs typeface="Arial"/>
              </a:rPr>
              <a:t>are</a:t>
            </a:r>
            <a:r>
              <a:rPr dirty="0" sz="2800" spc="-450">
                <a:latin typeface="Arial"/>
                <a:cs typeface="Arial"/>
              </a:rPr>
              <a:t> </a:t>
            </a:r>
            <a:r>
              <a:rPr dirty="0" sz="2800" spc="-5">
                <a:solidFill>
                  <a:srgbClr val="FF0000"/>
                </a:solidFill>
                <a:latin typeface="Arial"/>
                <a:cs typeface="Arial"/>
              </a:rPr>
              <a:t>fast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Char char="•"/>
              <a:tabLst>
                <a:tab pos="241300" algn="l"/>
              </a:tabLst>
            </a:pPr>
            <a:r>
              <a:rPr dirty="0" sz="2800" spc="-105">
                <a:latin typeface="Arial"/>
                <a:cs typeface="Arial"/>
              </a:rPr>
              <a:t>Skewed </a:t>
            </a:r>
            <a:r>
              <a:rPr dirty="0" sz="2800" spc="-35">
                <a:latin typeface="Arial"/>
                <a:cs typeface="Arial"/>
              </a:rPr>
              <a:t>workloads </a:t>
            </a:r>
            <a:r>
              <a:rPr dirty="0" sz="2800" spc="40">
                <a:solidFill>
                  <a:srgbClr val="FF0000"/>
                </a:solidFill>
                <a:latin typeface="Arial"/>
                <a:cs typeface="Arial"/>
              </a:rPr>
              <a:t>hurt</a:t>
            </a:r>
            <a:r>
              <a:rPr dirty="0" sz="2800" spc="-3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40">
                <a:latin typeface="Arial"/>
                <a:cs typeface="Arial"/>
              </a:rPr>
              <a:t>performance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65248" y="3279647"/>
            <a:ext cx="6973824" cy="3343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291204" y="4501388"/>
            <a:ext cx="4330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2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dirty="0" sz="1800" spc="-65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dirty="0" sz="1800" spc="-13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dirty="0" sz="1800" spc="-20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70311" y="4850442"/>
            <a:ext cx="114300" cy="572135"/>
          </a:xfrm>
          <a:custGeom>
            <a:avLst/>
            <a:gdLst/>
            <a:ahLst/>
            <a:cxnLst/>
            <a:rect l="l" t="t" r="r" b="b"/>
            <a:pathLst>
              <a:path w="114300" h="572135">
                <a:moveTo>
                  <a:pt x="38099" y="457460"/>
                </a:moveTo>
                <a:lnTo>
                  <a:pt x="0" y="457460"/>
                </a:lnTo>
                <a:lnTo>
                  <a:pt x="57150" y="571760"/>
                </a:lnTo>
                <a:lnTo>
                  <a:pt x="104775" y="476510"/>
                </a:lnTo>
                <a:lnTo>
                  <a:pt x="38100" y="476510"/>
                </a:lnTo>
                <a:lnTo>
                  <a:pt x="38099" y="457460"/>
                </a:lnTo>
                <a:close/>
              </a:path>
              <a:path w="114300" h="572135">
                <a:moveTo>
                  <a:pt x="76198" y="0"/>
                </a:moveTo>
                <a:lnTo>
                  <a:pt x="38098" y="0"/>
                </a:lnTo>
                <a:lnTo>
                  <a:pt x="38100" y="476510"/>
                </a:lnTo>
                <a:lnTo>
                  <a:pt x="76200" y="476510"/>
                </a:lnTo>
                <a:lnTo>
                  <a:pt x="76198" y="0"/>
                </a:lnTo>
                <a:close/>
              </a:path>
              <a:path w="114300" h="572135">
                <a:moveTo>
                  <a:pt x="114300" y="457460"/>
                </a:moveTo>
                <a:lnTo>
                  <a:pt x="76199" y="457460"/>
                </a:lnTo>
                <a:lnTo>
                  <a:pt x="76200" y="476510"/>
                </a:lnTo>
                <a:lnTo>
                  <a:pt x="104775" y="476510"/>
                </a:lnTo>
                <a:lnTo>
                  <a:pt x="114300" y="45746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126183" y="4925059"/>
            <a:ext cx="3581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0">
                <a:solidFill>
                  <a:srgbClr val="FF0000"/>
                </a:solidFill>
                <a:latin typeface="Arial"/>
                <a:cs typeface="Arial"/>
              </a:rPr>
              <a:t>10</a:t>
            </a:r>
            <a:r>
              <a:rPr dirty="0" sz="1800" spc="-20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05290" y="5275463"/>
            <a:ext cx="114300" cy="572135"/>
          </a:xfrm>
          <a:custGeom>
            <a:avLst/>
            <a:gdLst/>
            <a:ahLst/>
            <a:cxnLst/>
            <a:rect l="l" t="t" r="r" b="b"/>
            <a:pathLst>
              <a:path w="114300" h="572135">
                <a:moveTo>
                  <a:pt x="38100" y="457460"/>
                </a:moveTo>
                <a:lnTo>
                  <a:pt x="0" y="457460"/>
                </a:lnTo>
                <a:lnTo>
                  <a:pt x="57150" y="571760"/>
                </a:lnTo>
                <a:lnTo>
                  <a:pt x="104775" y="476510"/>
                </a:lnTo>
                <a:lnTo>
                  <a:pt x="38100" y="476510"/>
                </a:lnTo>
                <a:lnTo>
                  <a:pt x="38100" y="457460"/>
                </a:lnTo>
                <a:close/>
              </a:path>
              <a:path w="114300" h="572135">
                <a:moveTo>
                  <a:pt x="76200" y="0"/>
                </a:moveTo>
                <a:lnTo>
                  <a:pt x="38100" y="0"/>
                </a:lnTo>
                <a:lnTo>
                  <a:pt x="38100" y="476510"/>
                </a:lnTo>
                <a:lnTo>
                  <a:pt x="76200" y="476510"/>
                </a:lnTo>
                <a:lnTo>
                  <a:pt x="76200" y="0"/>
                </a:lnTo>
                <a:close/>
              </a:path>
              <a:path w="114300" h="572135">
                <a:moveTo>
                  <a:pt x="114300" y="457460"/>
                </a:moveTo>
                <a:lnTo>
                  <a:pt x="76200" y="457460"/>
                </a:lnTo>
                <a:lnTo>
                  <a:pt x="76200" y="476510"/>
                </a:lnTo>
                <a:lnTo>
                  <a:pt x="104775" y="476510"/>
                </a:lnTo>
                <a:lnTo>
                  <a:pt x="114300" y="45746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742249" y="4455667"/>
            <a:ext cx="42925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2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dirty="0" sz="1800" spc="-65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dirty="0" sz="1800" spc="-160">
                <a:solidFill>
                  <a:srgbClr val="FF0000"/>
                </a:solidFill>
                <a:latin typeface="Arial"/>
                <a:cs typeface="Arial"/>
              </a:rPr>
              <a:t>7</a:t>
            </a:r>
            <a:r>
              <a:rPr dirty="0" sz="1800" spc="-20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03514" y="4804916"/>
            <a:ext cx="114300" cy="572135"/>
          </a:xfrm>
          <a:custGeom>
            <a:avLst/>
            <a:gdLst/>
            <a:ahLst/>
            <a:cxnLst/>
            <a:rect l="l" t="t" r="r" b="b"/>
            <a:pathLst>
              <a:path w="114300" h="572135">
                <a:moveTo>
                  <a:pt x="76200" y="95250"/>
                </a:moveTo>
                <a:lnTo>
                  <a:pt x="38100" y="95250"/>
                </a:lnTo>
                <a:lnTo>
                  <a:pt x="38098" y="571760"/>
                </a:lnTo>
                <a:lnTo>
                  <a:pt x="76198" y="571760"/>
                </a:lnTo>
                <a:lnTo>
                  <a:pt x="76200" y="95250"/>
                </a:lnTo>
                <a:close/>
              </a:path>
              <a:path w="114300" h="572135">
                <a:moveTo>
                  <a:pt x="57150" y="0"/>
                </a:moveTo>
                <a:lnTo>
                  <a:pt x="0" y="114300"/>
                </a:lnTo>
                <a:lnTo>
                  <a:pt x="38099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72135">
                <a:moveTo>
                  <a:pt x="104775" y="95250"/>
                </a:moveTo>
                <a:lnTo>
                  <a:pt x="76200" y="95250"/>
                </a:lnTo>
                <a:lnTo>
                  <a:pt x="76199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564148" y="3017011"/>
            <a:ext cx="3117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20">
                <a:solidFill>
                  <a:srgbClr val="FF0000"/>
                </a:solidFill>
                <a:latin typeface="Arial"/>
                <a:cs typeface="Arial"/>
              </a:rPr>
              <a:t>11X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725413" y="3365010"/>
            <a:ext cx="114300" cy="572135"/>
          </a:xfrm>
          <a:custGeom>
            <a:avLst/>
            <a:gdLst/>
            <a:ahLst/>
            <a:cxnLst/>
            <a:rect l="l" t="t" r="r" b="b"/>
            <a:pathLst>
              <a:path w="114300" h="572135">
                <a:moveTo>
                  <a:pt x="76200" y="95250"/>
                </a:moveTo>
                <a:lnTo>
                  <a:pt x="38100" y="95250"/>
                </a:lnTo>
                <a:lnTo>
                  <a:pt x="38100" y="571760"/>
                </a:lnTo>
                <a:lnTo>
                  <a:pt x="76200" y="571760"/>
                </a:lnTo>
                <a:lnTo>
                  <a:pt x="76200" y="95250"/>
                </a:lnTo>
                <a:close/>
              </a:path>
              <a:path w="114300" h="57213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7213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75255" y="5032980"/>
            <a:ext cx="1909445" cy="499745"/>
          </a:xfrm>
          <a:custGeom>
            <a:avLst/>
            <a:gdLst/>
            <a:ahLst/>
            <a:cxnLst/>
            <a:rect l="l" t="t" r="r" b="b"/>
            <a:pathLst>
              <a:path w="1909445" h="499745">
                <a:moveTo>
                  <a:pt x="1909277" y="0"/>
                </a:moveTo>
                <a:lnTo>
                  <a:pt x="0" y="0"/>
                </a:lnTo>
                <a:lnTo>
                  <a:pt x="0" y="289708"/>
                </a:lnTo>
                <a:lnTo>
                  <a:pt x="5542" y="337830"/>
                </a:lnTo>
                <a:lnTo>
                  <a:pt x="21331" y="382005"/>
                </a:lnTo>
                <a:lnTo>
                  <a:pt x="46106" y="420974"/>
                </a:lnTo>
                <a:lnTo>
                  <a:pt x="78608" y="453475"/>
                </a:lnTo>
                <a:lnTo>
                  <a:pt x="117576" y="478250"/>
                </a:lnTo>
                <a:lnTo>
                  <a:pt x="161751" y="494039"/>
                </a:lnTo>
                <a:lnTo>
                  <a:pt x="209873" y="499582"/>
                </a:lnTo>
                <a:lnTo>
                  <a:pt x="1699402" y="499582"/>
                </a:lnTo>
                <a:lnTo>
                  <a:pt x="1747524" y="494039"/>
                </a:lnTo>
                <a:lnTo>
                  <a:pt x="1791699" y="478250"/>
                </a:lnTo>
                <a:lnTo>
                  <a:pt x="1830668" y="453475"/>
                </a:lnTo>
                <a:lnTo>
                  <a:pt x="1863170" y="420974"/>
                </a:lnTo>
                <a:lnTo>
                  <a:pt x="1887945" y="382005"/>
                </a:lnTo>
                <a:lnTo>
                  <a:pt x="1903734" y="337830"/>
                </a:lnTo>
                <a:lnTo>
                  <a:pt x="1909277" y="289708"/>
                </a:lnTo>
                <a:lnTo>
                  <a:pt x="1909277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68135" y="4375049"/>
            <a:ext cx="1909445" cy="1182370"/>
          </a:xfrm>
          <a:custGeom>
            <a:avLst/>
            <a:gdLst/>
            <a:ahLst/>
            <a:cxnLst/>
            <a:rect l="l" t="t" r="r" b="b"/>
            <a:pathLst>
              <a:path w="1909445" h="1182370">
                <a:moveTo>
                  <a:pt x="1909277" y="0"/>
                </a:moveTo>
                <a:lnTo>
                  <a:pt x="0" y="0"/>
                </a:lnTo>
                <a:lnTo>
                  <a:pt x="0" y="985105"/>
                </a:lnTo>
                <a:lnTo>
                  <a:pt x="5203" y="1030282"/>
                </a:lnTo>
                <a:lnTo>
                  <a:pt x="20025" y="1071753"/>
                </a:lnTo>
                <a:lnTo>
                  <a:pt x="43284" y="1108335"/>
                </a:lnTo>
                <a:lnTo>
                  <a:pt x="73796" y="1138847"/>
                </a:lnTo>
                <a:lnTo>
                  <a:pt x="110378" y="1162105"/>
                </a:lnTo>
                <a:lnTo>
                  <a:pt x="151849" y="1176927"/>
                </a:lnTo>
                <a:lnTo>
                  <a:pt x="197025" y="1182131"/>
                </a:lnTo>
                <a:lnTo>
                  <a:pt x="1712252" y="1182131"/>
                </a:lnTo>
                <a:lnTo>
                  <a:pt x="1757428" y="1176927"/>
                </a:lnTo>
                <a:lnTo>
                  <a:pt x="1798898" y="1162105"/>
                </a:lnTo>
                <a:lnTo>
                  <a:pt x="1835481" y="1138847"/>
                </a:lnTo>
                <a:lnTo>
                  <a:pt x="1865992" y="1108335"/>
                </a:lnTo>
                <a:lnTo>
                  <a:pt x="1889251" y="1071753"/>
                </a:lnTo>
                <a:lnTo>
                  <a:pt x="1904073" y="1030282"/>
                </a:lnTo>
                <a:lnTo>
                  <a:pt x="1909277" y="985105"/>
                </a:lnTo>
                <a:lnTo>
                  <a:pt x="1909277" y="0"/>
                </a:lnTo>
                <a:close/>
              </a:path>
            </a:pathLst>
          </a:custGeom>
          <a:solidFill>
            <a:srgbClr val="F8CB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704596"/>
            <a:ext cx="8510270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70" b="1">
                <a:latin typeface="Arial"/>
                <a:cs typeface="Arial"/>
              </a:rPr>
              <a:t>Performance </a:t>
            </a:r>
            <a:r>
              <a:rPr dirty="0" sz="3400" spc="-150" b="1">
                <a:latin typeface="Arial"/>
                <a:cs typeface="Arial"/>
              </a:rPr>
              <a:t>Impact </a:t>
            </a:r>
            <a:r>
              <a:rPr dirty="0" sz="3400" spc="-204" b="1">
                <a:latin typeface="Arial"/>
                <a:cs typeface="Arial"/>
              </a:rPr>
              <a:t>From </a:t>
            </a:r>
            <a:r>
              <a:rPr dirty="0" sz="3400" spc="-195" b="1">
                <a:latin typeface="Arial"/>
                <a:cs typeface="Arial"/>
              </a:rPr>
              <a:t>Skewed</a:t>
            </a:r>
            <a:r>
              <a:rPr dirty="0" sz="3400" spc="-395" b="1">
                <a:latin typeface="Arial"/>
                <a:cs typeface="Arial"/>
              </a:rPr>
              <a:t> </a:t>
            </a:r>
            <a:r>
              <a:rPr dirty="0" sz="3400" spc="-195" b="1">
                <a:latin typeface="Arial"/>
                <a:cs typeface="Arial"/>
              </a:rPr>
              <a:t>Workloads</a:t>
            </a:r>
            <a:endParaRPr sz="3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89571" y="2610148"/>
            <a:ext cx="618490" cy="360680"/>
          </a:xfrm>
          <a:custGeom>
            <a:avLst/>
            <a:gdLst/>
            <a:ahLst/>
            <a:cxnLst/>
            <a:rect l="l" t="t" r="r" b="b"/>
            <a:pathLst>
              <a:path w="618489" h="360680">
                <a:moveTo>
                  <a:pt x="558082" y="0"/>
                </a:moveTo>
                <a:lnTo>
                  <a:pt x="60102" y="0"/>
                </a:lnTo>
                <a:lnTo>
                  <a:pt x="36707" y="4723"/>
                </a:lnTo>
                <a:lnTo>
                  <a:pt x="17603" y="17603"/>
                </a:lnTo>
                <a:lnTo>
                  <a:pt x="4723" y="36707"/>
                </a:lnTo>
                <a:lnTo>
                  <a:pt x="0" y="60102"/>
                </a:lnTo>
                <a:lnTo>
                  <a:pt x="0" y="300506"/>
                </a:lnTo>
                <a:lnTo>
                  <a:pt x="4723" y="323900"/>
                </a:lnTo>
                <a:lnTo>
                  <a:pt x="17603" y="343005"/>
                </a:lnTo>
                <a:lnTo>
                  <a:pt x="36707" y="355885"/>
                </a:lnTo>
                <a:lnTo>
                  <a:pt x="60102" y="360608"/>
                </a:lnTo>
                <a:lnTo>
                  <a:pt x="558082" y="360608"/>
                </a:lnTo>
                <a:lnTo>
                  <a:pt x="581477" y="355885"/>
                </a:lnTo>
                <a:lnTo>
                  <a:pt x="600581" y="343005"/>
                </a:lnTo>
                <a:lnTo>
                  <a:pt x="613462" y="323900"/>
                </a:lnTo>
                <a:lnTo>
                  <a:pt x="618185" y="300506"/>
                </a:lnTo>
                <a:lnTo>
                  <a:pt x="618185" y="60102"/>
                </a:lnTo>
                <a:lnTo>
                  <a:pt x="613462" y="36707"/>
                </a:lnTo>
                <a:lnTo>
                  <a:pt x="600581" y="17603"/>
                </a:lnTo>
                <a:lnTo>
                  <a:pt x="581477" y="4723"/>
                </a:lnTo>
                <a:lnTo>
                  <a:pt x="558082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89571" y="2610148"/>
            <a:ext cx="618490" cy="360680"/>
          </a:xfrm>
          <a:custGeom>
            <a:avLst/>
            <a:gdLst/>
            <a:ahLst/>
            <a:cxnLst/>
            <a:rect l="l" t="t" r="r" b="b"/>
            <a:pathLst>
              <a:path w="618489" h="360680">
                <a:moveTo>
                  <a:pt x="0" y="60102"/>
                </a:moveTo>
                <a:lnTo>
                  <a:pt x="4723" y="36708"/>
                </a:lnTo>
                <a:lnTo>
                  <a:pt x="17603" y="17603"/>
                </a:lnTo>
                <a:lnTo>
                  <a:pt x="36708" y="4723"/>
                </a:lnTo>
                <a:lnTo>
                  <a:pt x="60102" y="0"/>
                </a:lnTo>
                <a:lnTo>
                  <a:pt x="558083" y="0"/>
                </a:lnTo>
                <a:lnTo>
                  <a:pt x="581477" y="4723"/>
                </a:lnTo>
                <a:lnTo>
                  <a:pt x="600582" y="17603"/>
                </a:lnTo>
                <a:lnTo>
                  <a:pt x="613462" y="36708"/>
                </a:lnTo>
                <a:lnTo>
                  <a:pt x="618186" y="60102"/>
                </a:lnTo>
                <a:lnTo>
                  <a:pt x="618186" y="300506"/>
                </a:lnTo>
                <a:lnTo>
                  <a:pt x="613462" y="323900"/>
                </a:lnTo>
                <a:lnTo>
                  <a:pt x="600582" y="343005"/>
                </a:lnTo>
                <a:lnTo>
                  <a:pt x="581477" y="355885"/>
                </a:lnTo>
                <a:lnTo>
                  <a:pt x="558083" y="360609"/>
                </a:lnTo>
                <a:lnTo>
                  <a:pt x="60102" y="360609"/>
                </a:lnTo>
                <a:lnTo>
                  <a:pt x="36708" y="355885"/>
                </a:lnTo>
                <a:lnTo>
                  <a:pt x="17603" y="343005"/>
                </a:lnTo>
                <a:lnTo>
                  <a:pt x="4723" y="323900"/>
                </a:lnTo>
                <a:lnTo>
                  <a:pt x="0" y="300506"/>
                </a:lnTo>
                <a:lnTo>
                  <a:pt x="0" y="60102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78674" y="2610148"/>
            <a:ext cx="618490" cy="360680"/>
          </a:xfrm>
          <a:custGeom>
            <a:avLst/>
            <a:gdLst/>
            <a:ahLst/>
            <a:cxnLst/>
            <a:rect l="l" t="t" r="r" b="b"/>
            <a:pathLst>
              <a:path w="618489" h="360680">
                <a:moveTo>
                  <a:pt x="558082" y="0"/>
                </a:moveTo>
                <a:lnTo>
                  <a:pt x="60102" y="0"/>
                </a:lnTo>
                <a:lnTo>
                  <a:pt x="36707" y="4723"/>
                </a:lnTo>
                <a:lnTo>
                  <a:pt x="17603" y="17603"/>
                </a:lnTo>
                <a:lnTo>
                  <a:pt x="4723" y="36707"/>
                </a:lnTo>
                <a:lnTo>
                  <a:pt x="0" y="60102"/>
                </a:lnTo>
                <a:lnTo>
                  <a:pt x="0" y="300506"/>
                </a:lnTo>
                <a:lnTo>
                  <a:pt x="4723" y="323900"/>
                </a:lnTo>
                <a:lnTo>
                  <a:pt x="17603" y="343005"/>
                </a:lnTo>
                <a:lnTo>
                  <a:pt x="36707" y="355885"/>
                </a:lnTo>
                <a:lnTo>
                  <a:pt x="60102" y="360608"/>
                </a:lnTo>
                <a:lnTo>
                  <a:pt x="558082" y="360608"/>
                </a:lnTo>
                <a:lnTo>
                  <a:pt x="581477" y="355885"/>
                </a:lnTo>
                <a:lnTo>
                  <a:pt x="600581" y="343005"/>
                </a:lnTo>
                <a:lnTo>
                  <a:pt x="613462" y="323900"/>
                </a:lnTo>
                <a:lnTo>
                  <a:pt x="618185" y="300506"/>
                </a:lnTo>
                <a:lnTo>
                  <a:pt x="618185" y="60102"/>
                </a:lnTo>
                <a:lnTo>
                  <a:pt x="613462" y="36707"/>
                </a:lnTo>
                <a:lnTo>
                  <a:pt x="600581" y="17603"/>
                </a:lnTo>
                <a:lnTo>
                  <a:pt x="581477" y="4723"/>
                </a:lnTo>
                <a:lnTo>
                  <a:pt x="558082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78674" y="2610148"/>
            <a:ext cx="618490" cy="360680"/>
          </a:xfrm>
          <a:custGeom>
            <a:avLst/>
            <a:gdLst/>
            <a:ahLst/>
            <a:cxnLst/>
            <a:rect l="l" t="t" r="r" b="b"/>
            <a:pathLst>
              <a:path w="618489" h="360680">
                <a:moveTo>
                  <a:pt x="0" y="60102"/>
                </a:moveTo>
                <a:lnTo>
                  <a:pt x="4723" y="36708"/>
                </a:lnTo>
                <a:lnTo>
                  <a:pt x="17603" y="17603"/>
                </a:lnTo>
                <a:lnTo>
                  <a:pt x="36708" y="4723"/>
                </a:lnTo>
                <a:lnTo>
                  <a:pt x="60102" y="0"/>
                </a:lnTo>
                <a:lnTo>
                  <a:pt x="558083" y="0"/>
                </a:lnTo>
                <a:lnTo>
                  <a:pt x="581477" y="4723"/>
                </a:lnTo>
                <a:lnTo>
                  <a:pt x="600582" y="17603"/>
                </a:lnTo>
                <a:lnTo>
                  <a:pt x="613462" y="36708"/>
                </a:lnTo>
                <a:lnTo>
                  <a:pt x="618186" y="60102"/>
                </a:lnTo>
                <a:lnTo>
                  <a:pt x="618186" y="300506"/>
                </a:lnTo>
                <a:lnTo>
                  <a:pt x="613462" y="323900"/>
                </a:lnTo>
                <a:lnTo>
                  <a:pt x="600582" y="343005"/>
                </a:lnTo>
                <a:lnTo>
                  <a:pt x="581477" y="355885"/>
                </a:lnTo>
                <a:lnTo>
                  <a:pt x="558083" y="360609"/>
                </a:lnTo>
                <a:lnTo>
                  <a:pt x="60102" y="360609"/>
                </a:lnTo>
                <a:lnTo>
                  <a:pt x="36708" y="355885"/>
                </a:lnTo>
                <a:lnTo>
                  <a:pt x="17603" y="343005"/>
                </a:lnTo>
                <a:lnTo>
                  <a:pt x="4723" y="323900"/>
                </a:lnTo>
                <a:lnTo>
                  <a:pt x="0" y="300506"/>
                </a:lnTo>
                <a:lnTo>
                  <a:pt x="0" y="60102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67777" y="2610148"/>
            <a:ext cx="618490" cy="360680"/>
          </a:xfrm>
          <a:custGeom>
            <a:avLst/>
            <a:gdLst/>
            <a:ahLst/>
            <a:cxnLst/>
            <a:rect l="l" t="t" r="r" b="b"/>
            <a:pathLst>
              <a:path w="618490" h="360680">
                <a:moveTo>
                  <a:pt x="558082" y="0"/>
                </a:moveTo>
                <a:lnTo>
                  <a:pt x="60102" y="0"/>
                </a:lnTo>
                <a:lnTo>
                  <a:pt x="36707" y="4723"/>
                </a:lnTo>
                <a:lnTo>
                  <a:pt x="17603" y="17603"/>
                </a:lnTo>
                <a:lnTo>
                  <a:pt x="4723" y="36707"/>
                </a:lnTo>
                <a:lnTo>
                  <a:pt x="0" y="60102"/>
                </a:lnTo>
                <a:lnTo>
                  <a:pt x="0" y="300506"/>
                </a:lnTo>
                <a:lnTo>
                  <a:pt x="4723" y="323900"/>
                </a:lnTo>
                <a:lnTo>
                  <a:pt x="17603" y="343005"/>
                </a:lnTo>
                <a:lnTo>
                  <a:pt x="36707" y="355885"/>
                </a:lnTo>
                <a:lnTo>
                  <a:pt x="60102" y="360608"/>
                </a:lnTo>
                <a:lnTo>
                  <a:pt x="558082" y="360608"/>
                </a:lnTo>
                <a:lnTo>
                  <a:pt x="581477" y="355885"/>
                </a:lnTo>
                <a:lnTo>
                  <a:pt x="600581" y="343005"/>
                </a:lnTo>
                <a:lnTo>
                  <a:pt x="613462" y="323900"/>
                </a:lnTo>
                <a:lnTo>
                  <a:pt x="618185" y="300506"/>
                </a:lnTo>
                <a:lnTo>
                  <a:pt x="618185" y="60102"/>
                </a:lnTo>
                <a:lnTo>
                  <a:pt x="613462" y="36707"/>
                </a:lnTo>
                <a:lnTo>
                  <a:pt x="600581" y="17603"/>
                </a:lnTo>
                <a:lnTo>
                  <a:pt x="581477" y="4723"/>
                </a:lnTo>
                <a:lnTo>
                  <a:pt x="558082" y="0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67777" y="2610148"/>
            <a:ext cx="618490" cy="360680"/>
          </a:xfrm>
          <a:custGeom>
            <a:avLst/>
            <a:gdLst/>
            <a:ahLst/>
            <a:cxnLst/>
            <a:rect l="l" t="t" r="r" b="b"/>
            <a:pathLst>
              <a:path w="618490" h="360680">
                <a:moveTo>
                  <a:pt x="0" y="60102"/>
                </a:moveTo>
                <a:lnTo>
                  <a:pt x="4723" y="36708"/>
                </a:lnTo>
                <a:lnTo>
                  <a:pt x="17603" y="17603"/>
                </a:lnTo>
                <a:lnTo>
                  <a:pt x="36708" y="4723"/>
                </a:lnTo>
                <a:lnTo>
                  <a:pt x="60102" y="0"/>
                </a:lnTo>
                <a:lnTo>
                  <a:pt x="558083" y="0"/>
                </a:lnTo>
                <a:lnTo>
                  <a:pt x="581477" y="4723"/>
                </a:lnTo>
                <a:lnTo>
                  <a:pt x="600582" y="17603"/>
                </a:lnTo>
                <a:lnTo>
                  <a:pt x="613462" y="36708"/>
                </a:lnTo>
                <a:lnTo>
                  <a:pt x="618186" y="60102"/>
                </a:lnTo>
                <a:lnTo>
                  <a:pt x="618186" y="300506"/>
                </a:lnTo>
                <a:lnTo>
                  <a:pt x="613462" y="323900"/>
                </a:lnTo>
                <a:lnTo>
                  <a:pt x="600582" y="343005"/>
                </a:lnTo>
                <a:lnTo>
                  <a:pt x="581477" y="355885"/>
                </a:lnTo>
                <a:lnTo>
                  <a:pt x="558083" y="360609"/>
                </a:lnTo>
                <a:lnTo>
                  <a:pt x="60102" y="360609"/>
                </a:lnTo>
                <a:lnTo>
                  <a:pt x="36708" y="355885"/>
                </a:lnTo>
                <a:lnTo>
                  <a:pt x="17603" y="343005"/>
                </a:lnTo>
                <a:lnTo>
                  <a:pt x="4723" y="323900"/>
                </a:lnTo>
                <a:lnTo>
                  <a:pt x="0" y="300506"/>
                </a:lnTo>
                <a:lnTo>
                  <a:pt x="0" y="60102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16939" y="1795779"/>
            <a:ext cx="6300470" cy="1130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dirty="0" sz="2800" spc="-145">
                <a:latin typeface="Arial"/>
                <a:cs typeface="Arial"/>
              </a:rPr>
              <a:t>A </a:t>
            </a:r>
            <a:r>
              <a:rPr dirty="0" sz="2800" spc="-70">
                <a:latin typeface="Arial"/>
                <a:cs typeface="Arial"/>
              </a:rPr>
              <a:t>simple example </a:t>
            </a:r>
            <a:r>
              <a:rPr dirty="0" sz="2800" spc="110">
                <a:latin typeface="Arial"/>
                <a:cs typeface="Arial"/>
              </a:rPr>
              <a:t>to</a:t>
            </a:r>
            <a:r>
              <a:rPr dirty="0" sz="2800" spc="-55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illustrate </a:t>
            </a:r>
            <a:r>
              <a:rPr dirty="0" sz="2800" spc="-85">
                <a:latin typeface="Arial"/>
                <a:cs typeface="Arial"/>
              </a:rPr>
              <a:t>imbalance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>
              <a:latin typeface="Times New Roman"/>
              <a:cs typeface="Times New Roman"/>
            </a:endParaRPr>
          </a:p>
          <a:p>
            <a:pPr marL="4055110">
              <a:lnSpc>
                <a:spcPct val="100000"/>
              </a:lnSpc>
              <a:tabLst>
                <a:tab pos="4867275" algn="l"/>
                <a:tab pos="5642610" algn="l"/>
              </a:tabLst>
            </a:pPr>
            <a:r>
              <a:rPr dirty="0" sz="1800" spc="-110">
                <a:latin typeface="Arial"/>
                <a:cs typeface="Arial"/>
              </a:rPr>
              <a:t>P0	</a:t>
            </a:r>
            <a:r>
              <a:rPr dirty="0" sz="1800" spc="-290">
                <a:latin typeface="Arial"/>
                <a:cs typeface="Arial"/>
              </a:rPr>
              <a:t>P1	</a:t>
            </a:r>
            <a:r>
              <a:rPr dirty="0" sz="1800" spc="-185">
                <a:latin typeface="Arial"/>
                <a:cs typeface="Arial"/>
              </a:rPr>
              <a:t>P2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55211" y="4672373"/>
            <a:ext cx="618490" cy="360680"/>
          </a:xfrm>
          <a:custGeom>
            <a:avLst/>
            <a:gdLst/>
            <a:ahLst/>
            <a:cxnLst/>
            <a:rect l="l" t="t" r="r" b="b"/>
            <a:pathLst>
              <a:path w="618489" h="360679">
                <a:moveTo>
                  <a:pt x="558083" y="0"/>
                </a:moveTo>
                <a:lnTo>
                  <a:pt x="60102" y="0"/>
                </a:lnTo>
                <a:lnTo>
                  <a:pt x="36708" y="4723"/>
                </a:lnTo>
                <a:lnTo>
                  <a:pt x="17604" y="17603"/>
                </a:lnTo>
                <a:lnTo>
                  <a:pt x="4723" y="36707"/>
                </a:lnTo>
                <a:lnTo>
                  <a:pt x="0" y="60102"/>
                </a:lnTo>
                <a:lnTo>
                  <a:pt x="0" y="300506"/>
                </a:lnTo>
                <a:lnTo>
                  <a:pt x="4723" y="323900"/>
                </a:lnTo>
                <a:lnTo>
                  <a:pt x="17604" y="343005"/>
                </a:lnTo>
                <a:lnTo>
                  <a:pt x="36708" y="355885"/>
                </a:lnTo>
                <a:lnTo>
                  <a:pt x="60102" y="360608"/>
                </a:lnTo>
                <a:lnTo>
                  <a:pt x="558083" y="360608"/>
                </a:lnTo>
                <a:lnTo>
                  <a:pt x="581478" y="355885"/>
                </a:lnTo>
                <a:lnTo>
                  <a:pt x="600582" y="343005"/>
                </a:lnTo>
                <a:lnTo>
                  <a:pt x="613463" y="323900"/>
                </a:lnTo>
                <a:lnTo>
                  <a:pt x="618186" y="300506"/>
                </a:lnTo>
                <a:lnTo>
                  <a:pt x="618186" y="60102"/>
                </a:lnTo>
                <a:lnTo>
                  <a:pt x="613463" y="36707"/>
                </a:lnTo>
                <a:lnTo>
                  <a:pt x="600582" y="17603"/>
                </a:lnTo>
                <a:lnTo>
                  <a:pt x="581478" y="4723"/>
                </a:lnTo>
                <a:lnTo>
                  <a:pt x="558083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55211" y="4672373"/>
            <a:ext cx="618490" cy="360680"/>
          </a:xfrm>
          <a:custGeom>
            <a:avLst/>
            <a:gdLst/>
            <a:ahLst/>
            <a:cxnLst/>
            <a:rect l="l" t="t" r="r" b="b"/>
            <a:pathLst>
              <a:path w="618489" h="360679">
                <a:moveTo>
                  <a:pt x="0" y="60102"/>
                </a:moveTo>
                <a:lnTo>
                  <a:pt x="4723" y="36708"/>
                </a:lnTo>
                <a:lnTo>
                  <a:pt x="17603" y="17603"/>
                </a:lnTo>
                <a:lnTo>
                  <a:pt x="36708" y="4723"/>
                </a:lnTo>
                <a:lnTo>
                  <a:pt x="60102" y="0"/>
                </a:lnTo>
                <a:lnTo>
                  <a:pt x="558083" y="0"/>
                </a:lnTo>
                <a:lnTo>
                  <a:pt x="581477" y="4723"/>
                </a:lnTo>
                <a:lnTo>
                  <a:pt x="600582" y="17603"/>
                </a:lnTo>
                <a:lnTo>
                  <a:pt x="613462" y="36708"/>
                </a:lnTo>
                <a:lnTo>
                  <a:pt x="618186" y="60102"/>
                </a:lnTo>
                <a:lnTo>
                  <a:pt x="618186" y="300506"/>
                </a:lnTo>
                <a:lnTo>
                  <a:pt x="613462" y="323900"/>
                </a:lnTo>
                <a:lnTo>
                  <a:pt x="600582" y="343005"/>
                </a:lnTo>
                <a:lnTo>
                  <a:pt x="581477" y="355885"/>
                </a:lnTo>
                <a:lnTo>
                  <a:pt x="558083" y="360609"/>
                </a:lnTo>
                <a:lnTo>
                  <a:pt x="60102" y="360609"/>
                </a:lnTo>
                <a:lnTo>
                  <a:pt x="36708" y="355885"/>
                </a:lnTo>
                <a:lnTo>
                  <a:pt x="17603" y="343005"/>
                </a:lnTo>
                <a:lnTo>
                  <a:pt x="4723" y="323900"/>
                </a:lnTo>
                <a:lnTo>
                  <a:pt x="0" y="300506"/>
                </a:lnTo>
                <a:lnTo>
                  <a:pt x="0" y="60102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944314" y="4672373"/>
            <a:ext cx="618490" cy="360680"/>
          </a:xfrm>
          <a:custGeom>
            <a:avLst/>
            <a:gdLst/>
            <a:ahLst/>
            <a:cxnLst/>
            <a:rect l="l" t="t" r="r" b="b"/>
            <a:pathLst>
              <a:path w="618489" h="360679">
                <a:moveTo>
                  <a:pt x="558083" y="0"/>
                </a:moveTo>
                <a:lnTo>
                  <a:pt x="60102" y="0"/>
                </a:lnTo>
                <a:lnTo>
                  <a:pt x="36708" y="4723"/>
                </a:lnTo>
                <a:lnTo>
                  <a:pt x="17604" y="17603"/>
                </a:lnTo>
                <a:lnTo>
                  <a:pt x="4723" y="36707"/>
                </a:lnTo>
                <a:lnTo>
                  <a:pt x="0" y="60102"/>
                </a:lnTo>
                <a:lnTo>
                  <a:pt x="0" y="300506"/>
                </a:lnTo>
                <a:lnTo>
                  <a:pt x="4723" y="323900"/>
                </a:lnTo>
                <a:lnTo>
                  <a:pt x="17604" y="343005"/>
                </a:lnTo>
                <a:lnTo>
                  <a:pt x="36708" y="355885"/>
                </a:lnTo>
                <a:lnTo>
                  <a:pt x="60102" y="360608"/>
                </a:lnTo>
                <a:lnTo>
                  <a:pt x="558083" y="360608"/>
                </a:lnTo>
                <a:lnTo>
                  <a:pt x="581478" y="355885"/>
                </a:lnTo>
                <a:lnTo>
                  <a:pt x="600582" y="343005"/>
                </a:lnTo>
                <a:lnTo>
                  <a:pt x="613463" y="323900"/>
                </a:lnTo>
                <a:lnTo>
                  <a:pt x="618186" y="300506"/>
                </a:lnTo>
                <a:lnTo>
                  <a:pt x="618186" y="60102"/>
                </a:lnTo>
                <a:lnTo>
                  <a:pt x="613463" y="36707"/>
                </a:lnTo>
                <a:lnTo>
                  <a:pt x="600582" y="17603"/>
                </a:lnTo>
                <a:lnTo>
                  <a:pt x="581478" y="4723"/>
                </a:lnTo>
                <a:lnTo>
                  <a:pt x="55808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44314" y="4672373"/>
            <a:ext cx="618490" cy="360680"/>
          </a:xfrm>
          <a:custGeom>
            <a:avLst/>
            <a:gdLst/>
            <a:ahLst/>
            <a:cxnLst/>
            <a:rect l="l" t="t" r="r" b="b"/>
            <a:pathLst>
              <a:path w="618489" h="360679">
                <a:moveTo>
                  <a:pt x="0" y="60102"/>
                </a:moveTo>
                <a:lnTo>
                  <a:pt x="4723" y="36708"/>
                </a:lnTo>
                <a:lnTo>
                  <a:pt x="17603" y="17603"/>
                </a:lnTo>
                <a:lnTo>
                  <a:pt x="36708" y="4723"/>
                </a:lnTo>
                <a:lnTo>
                  <a:pt x="60102" y="0"/>
                </a:lnTo>
                <a:lnTo>
                  <a:pt x="558083" y="0"/>
                </a:lnTo>
                <a:lnTo>
                  <a:pt x="581477" y="4723"/>
                </a:lnTo>
                <a:lnTo>
                  <a:pt x="600582" y="17603"/>
                </a:lnTo>
                <a:lnTo>
                  <a:pt x="613462" y="36708"/>
                </a:lnTo>
                <a:lnTo>
                  <a:pt x="618186" y="60102"/>
                </a:lnTo>
                <a:lnTo>
                  <a:pt x="618186" y="300506"/>
                </a:lnTo>
                <a:lnTo>
                  <a:pt x="613462" y="323900"/>
                </a:lnTo>
                <a:lnTo>
                  <a:pt x="600582" y="343005"/>
                </a:lnTo>
                <a:lnTo>
                  <a:pt x="581477" y="355885"/>
                </a:lnTo>
                <a:lnTo>
                  <a:pt x="558083" y="360609"/>
                </a:lnTo>
                <a:lnTo>
                  <a:pt x="60102" y="360609"/>
                </a:lnTo>
                <a:lnTo>
                  <a:pt x="36708" y="355885"/>
                </a:lnTo>
                <a:lnTo>
                  <a:pt x="17603" y="343005"/>
                </a:lnTo>
                <a:lnTo>
                  <a:pt x="4723" y="323900"/>
                </a:lnTo>
                <a:lnTo>
                  <a:pt x="0" y="300506"/>
                </a:lnTo>
                <a:lnTo>
                  <a:pt x="0" y="60102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295664" y="4601972"/>
            <a:ext cx="1137285" cy="751205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41910">
              <a:lnSpc>
                <a:spcPct val="100000"/>
              </a:lnSpc>
              <a:spcBef>
                <a:spcPts val="795"/>
              </a:spcBef>
              <a:tabLst>
                <a:tab pos="854075" algn="l"/>
              </a:tabLst>
            </a:pPr>
            <a:r>
              <a:rPr dirty="0" sz="1800" spc="-110">
                <a:latin typeface="Arial"/>
                <a:cs typeface="Arial"/>
              </a:rPr>
              <a:t>P0	</a:t>
            </a:r>
            <a:r>
              <a:rPr dirty="0" sz="1800" spc="-285">
                <a:latin typeface="Arial"/>
                <a:cs typeface="Arial"/>
              </a:rPr>
              <a:t>P1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777240" algn="l"/>
              </a:tabLst>
            </a:pPr>
            <a:r>
              <a:rPr dirty="0" sz="1800" spc="-65">
                <a:latin typeface="Arial"/>
                <a:cs typeface="Arial"/>
              </a:rPr>
              <a:t>5</a:t>
            </a:r>
            <a:r>
              <a:rPr dirty="0" sz="1800" spc="-70">
                <a:latin typeface="Arial"/>
                <a:cs typeface="Arial"/>
              </a:rPr>
              <a:t>0</a:t>
            </a:r>
            <a:r>
              <a:rPr dirty="0" sz="1800" spc="-695">
                <a:latin typeface="Arial"/>
                <a:cs typeface="Arial"/>
              </a:rPr>
              <a:t>%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90">
                <a:latin typeface="Arial"/>
                <a:cs typeface="Arial"/>
              </a:rPr>
              <a:t>2</a:t>
            </a:r>
            <a:r>
              <a:rPr dirty="0" sz="1800" spc="-100">
                <a:latin typeface="Arial"/>
                <a:cs typeface="Arial"/>
              </a:rPr>
              <a:t>0</a:t>
            </a:r>
            <a:r>
              <a:rPr dirty="0" sz="1800" spc="-695">
                <a:latin typeface="Arial"/>
                <a:cs typeface="Arial"/>
              </a:rPr>
              <a:t>%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718109" y="4672373"/>
            <a:ext cx="618490" cy="360680"/>
          </a:xfrm>
          <a:custGeom>
            <a:avLst/>
            <a:gdLst/>
            <a:ahLst/>
            <a:cxnLst/>
            <a:rect l="l" t="t" r="r" b="b"/>
            <a:pathLst>
              <a:path w="618490" h="360679">
                <a:moveTo>
                  <a:pt x="558083" y="0"/>
                </a:moveTo>
                <a:lnTo>
                  <a:pt x="60102" y="0"/>
                </a:lnTo>
                <a:lnTo>
                  <a:pt x="36707" y="4723"/>
                </a:lnTo>
                <a:lnTo>
                  <a:pt x="17603" y="17603"/>
                </a:lnTo>
                <a:lnTo>
                  <a:pt x="4723" y="36707"/>
                </a:lnTo>
                <a:lnTo>
                  <a:pt x="0" y="60102"/>
                </a:lnTo>
                <a:lnTo>
                  <a:pt x="0" y="300506"/>
                </a:lnTo>
                <a:lnTo>
                  <a:pt x="4723" y="323900"/>
                </a:lnTo>
                <a:lnTo>
                  <a:pt x="17603" y="343005"/>
                </a:lnTo>
                <a:lnTo>
                  <a:pt x="36707" y="355885"/>
                </a:lnTo>
                <a:lnTo>
                  <a:pt x="60102" y="360608"/>
                </a:lnTo>
                <a:lnTo>
                  <a:pt x="558083" y="360608"/>
                </a:lnTo>
                <a:lnTo>
                  <a:pt x="581478" y="355885"/>
                </a:lnTo>
                <a:lnTo>
                  <a:pt x="600582" y="343005"/>
                </a:lnTo>
                <a:lnTo>
                  <a:pt x="613463" y="323900"/>
                </a:lnTo>
                <a:lnTo>
                  <a:pt x="618186" y="300506"/>
                </a:lnTo>
                <a:lnTo>
                  <a:pt x="618186" y="60102"/>
                </a:lnTo>
                <a:lnTo>
                  <a:pt x="613463" y="36707"/>
                </a:lnTo>
                <a:lnTo>
                  <a:pt x="600582" y="17603"/>
                </a:lnTo>
                <a:lnTo>
                  <a:pt x="581478" y="4723"/>
                </a:lnTo>
                <a:lnTo>
                  <a:pt x="558083" y="0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718109" y="4672373"/>
            <a:ext cx="618490" cy="360680"/>
          </a:xfrm>
          <a:custGeom>
            <a:avLst/>
            <a:gdLst/>
            <a:ahLst/>
            <a:cxnLst/>
            <a:rect l="l" t="t" r="r" b="b"/>
            <a:pathLst>
              <a:path w="618490" h="360679">
                <a:moveTo>
                  <a:pt x="0" y="60102"/>
                </a:moveTo>
                <a:lnTo>
                  <a:pt x="4723" y="36708"/>
                </a:lnTo>
                <a:lnTo>
                  <a:pt x="17603" y="17603"/>
                </a:lnTo>
                <a:lnTo>
                  <a:pt x="36708" y="4723"/>
                </a:lnTo>
                <a:lnTo>
                  <a:pt x="60102" y="0"/>
                </a:lnTo>
                <a:lnTo>
                  <a:pt x="558083" y="0"/>
                </a:lnTo>
                <a:lnTo>
                  <a:pt x="581477" y="4723"/>
                </a:lnTo>
                <a:lnTo>
                  <a:pt x="600582" y="17603"/>
                </a:lnTo>
                <a:lnTo>
                  <a:pt x="613462" y="36708"/>
                </a:lnTo>
                <a:lnTo>
                  <a:pt x="618186" y="60102"/>
                </a:lnTo>
                <a:lnTo>
                  <a:pt x="618186" y="300506"/>
                </a:lnTo>
                <a:lnTo>
                  <a:pt x="613462" y="323900"/>
                </a:lnTo>
                <a:lnTo>
                  <a:pt x="600582" y="343005"/>
                </a:lnTo>
                <a:lnTo>
                  <a:pt x="581477" y="355885"/>
                </a:lnTo>
                <a:lnTo>
                  <a:pt x="558083" y="360609"/>
                </a:lnTo>
                <a:lnTo>
                  <a:pt x="60102" y="360609"/>
                </a:lnTo>
                <a:lnTo>
                  <a:pt x="36708" y="355885"/>
                </a:lnTo>
                <a:lnTo>
                  <a:pt x="17603" y="343005"/>
                </a:lnTo>
                <a:lnTo>
                  <a:pt x="4723" y="323900"/>
                </a:lnTo>
                <a:lnTo>
                  <a:pt x="0" y="300506"/>
                </a:lnTo>
                <a:lnTo>
                  <a:pt x="0" y="60102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834073" y="4601972"/>
            <a:ext cx="377825" cy="751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3500">
              <a:lnSpc>
                <a:spcPct val="132200"/>
              </a:lnSpc>
              <a:spcBef>
                <a:spcPts val="100"/>
              </a:spcBef>
            </a:pPr>
            <a:r>
              <a:rPr dirty="0" sz="1800" spc="-185">
                <a:latin typeface="Arial"/>
                <a:cs typeface="Arial"/>
              </a:rPr>
              <a:t>P2  </a:t>
            </a:r>
            <a:r>
              <a:rPr dirty="0" sz="1800" spc="-70">
                <a:latin typeface="Arial"/>
                <a:cs typeface="Arial"/>
              </a:rPr>
              <a:t>3</a:t>
            </a:r>
            <a:r>
              <a:rPr dirty="0" sz="1800" spc="-75">
                <a:latin typeface="Arial"/>
                <a:cs typeface="Arial"/>
              </a:rPr>
              <a:t>0</a:t>
            </a:r>
            <a:r>
              <a:rPr dirty="0" sz="1800" spc="-695">
                <a:latin typeface="Arial"/>
                <a:cs typeface="Arial"/>
              </a:rPr>
              <a:t>%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62753" y="4115888"/>
            <a:ext cx="1915160" cy="1416685"/>
          </a:xfrm>
          <a:custGeom>
            <a:avLst/>
            <a:gdLst/>
            <a:ahLst/>
            <a:cxnLst/>
            <a:rect l="l" t="t" r="r" b="b"/>
            <a:pathLst>
              <a:path w="1915160" h="1416685">
                <a:moveTo>
                  <a:pt x="0" y="236116"/>
                </a:moveTo>
                <a:lnTo>
                  <a:pt x="4797" y="188530"/>
                </a:lnTo>
                <a:lnTo>
                  <a:pt x="18555" y="144209"/>
                </a:lnTo>
                <a:lnTo>
                  <a:pt x="40324" y="104101"/>
                </a:lnTo>
                <a:lnTo>
                  <a:pt x="69156" y="69156"/>
                </a:lnTo>
                <a:lnTo>
                  <a:pt x="104101" y="40325"/>
                </a:lnTo>
                <a:lnTo>
                  <a:pt x="144209" y="18555"/>
                </a:lnTo>
                <a:lnTo>
                  <a:pt x="188530" y="4797"/>
                </a:lnTo>
                <a:lnTo>
                  <a:pt x="236116" y="0"/>
                </a:lnTo>
                <a:lnTo>
                  <a:pt x="1678545" y="0"/>
                </a:lnTo>
                <a:lnTo>
                  <a:pt x="1726130" y="4797"/>
                </a:lnTo>
                <a:lnTo>
                  <a:pt x="1770451" y="18555"/>
                </a:lnTo>
                <a:lnTo>
                  <a:pt x="1810559" y="40325"/>
                </a:lnTo>
                <a:lnTo>
                  <a:pt x="1845504" y="69156"/>
                </a:lnTo>
                <a:lnTo>
                  <a:pt x="1874336" y="104101"/>
                </a:lnTo>
                <a:lnTo>
                  <a:pt x="1896105" y="144209"/>
                </a:lnTo>
                <a:lnTo>
                  <a:pt x="1909863" y="188530"/>
                </a:lnTo>
                <a:lnTo>
                  <a:pt x="1914661" y="236116"/>
                </a:lnTo>
                <a:lnTo>
                  <a:pt x="1914661" y="1180560"/>
                </a:lnTo>
                <a:lnTo>
                  <a:pt x="1909863" y="1228145"/>
                </a:lnTo>
                <a:lnTo>
                  <a:pt x="1896105" y="1272466"/>
                </a:lnTo>
                <a:lnTo>
                  <a:pt x="1874336" y="1312574"/>
                </a:lnTo>
                <a:lnTo>
                  <a:pt x="1845504" y="1347519"/>
                </a:lnTo>
                <a:lnTo>
                  <a:pt x="1810559" y="1376351"/>
                </a:lnTo>
                <a:lnTo>
                  <a:pt x="1770451" y="1398120"/>
                </a:lnTo>
                <a:lnTo>
                  <a:pt x="1726130" y="1411878"/>
                </a:lnTo>
                <a:lnTo>
                  <a:pt x="1678545" y="1416676"/>
                </a:lnTo>
                <a:lnTo>
                  <a:pt x="236116" y="1416676"/>
                </a:lnTo>
                <a:lnTo>
                  <a:pt x="188530" y="1411878"/>
                </a:lnTo>
                <a:lnTo>
                  <a:pt x="144209" y="1398120"/>
                </a:lnTo>
                <a:lnTo>
                  <a:pt x="104101" y="1376351"/>
                </a:lnTo>
                <a:lnTo>
                  <a:pt x="69156" y="1347519"/>
                </a:lnTo>
                <a:lnTo>
                  <a:pt x="40324" y="1312574"/>
                </a:lnTo>
                <a:lnTo>
                  <a:pt x="18555" y="1272466"/>
                </a:lnTo>
                <a:lnTo>
                  <a:pt x="4797" y="1228145"/>
                </a:lnTo>
                <a:lnTo>
                  <a:pt x="0" y="1180560"/>
                </a:lnTo>
                <a:lnTo>
                  <a:pt x="0" y="236116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010648" y="4204716"/>
            <a:ext cx="3371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60">
                <a:latin typeface="Arial"/>
                <a:cs typeface="Arial"/>
              </a:rPr>
              <a:t>N0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69872" y="4115888"/>
            <a:ext cx="1915160" cy="1416685"/>
          </a:xfrm>
          <a:custGeom>
            <a:avLst/>
            <a:gdLst/>
            <a:ahLst/>
            <a:cxnLst/>
            <a:rect l="l" t="t" r="r" b="b"/>
            <a:pathLst>
              <a:path w="1915159" h="1416685">
                <a:moveTo>
                  <a:pt x="0" y="236116"/>
                </a:moveTo>
                <a:lnTo>
                  <a:pt x="4797" y="188530"/>
                </a:lnTo>
                <a:lnTo>
                  <a:pt x="18555" y="144209"/>
                </a:lnTo>
                <a:lnTo>
                  <a:pt x="40324" y="104101"/>
                </a:lnTo>
                <a:lnTo>
                  <a:pt x="69156" y="69156"/>
                </a:lnTo>
                <a:lnTo>
                  <a:pt x="104101" y="40325"/>
                </a:lnTo>
                <a:lnTo>
                  <a:pt x="144209" y="18555"/>
                </a:lnTo>
                <a:lnTo>
                  <a:pt x="188530" y="4797"/>
                </a:lnTo>
                <a:lnTo>
                  <a:pt x="236116" y="0"/>
                </a:lnTo>
                <a:lnTo>
                  <a:pt x="1678545" y="0"/>
                </a:lnTo>
                <a:lnTo>
                  <a:pt x="1726130" y="4797"/>
                </a:lnTo>
                <a:lnTo>
                  <a:pt x="1770451" y="18555"/>
                </a:lnTo>
                <a:lnTo>
                  <a:pt x="1810559" y="40325"/>
                </a:lnTo>
                <a:lnTo>
                  <a:pt x="1845504" y="69156"/>
                </a:lnTo>
                <a:lnTo>
                  <a:pt x="1874336" y="104101"/>
                </a:lnTo>
                <a:lnTo>
                  <a:pt x="1896105" y="144209"/>
                </a:lnTo>
                <a:lnTo>
                  <a:pt x="1909863" y="188530"/>
                </a:lnTo>
                <a:lnTo>
                  <a:pt x="1914661" y="236116"/>
                </a:lnTo>
                <a:lnTo>
                  <a:pt x="1914661" y="1180560"/>
                </a:lnTo>
                <a:lnTo>
                  <a:pt x="1909863" y="1228145"/>
                </a:lnTo>
                <a:lnTo>
                  <a:pt x="1896105" y="1272466"/>
                </a:lnTo>
                <a:lnTo>
                  <a:pt x="1874336" y="1312574"/>
                </a:lnTo>
                <a:lnTo>
                  <a:pt x="1845504" y="1347519"/>
                </a:lnTo>
                <a:lnTo>
                  <a:pt x="1810559" y="1376351"/>
                </a:lnTo>
                <a:lnTo>
                  <a:pt x="1770451" y="1398120"/>
                </a:lnTo>
                <a:lnTo>
                  <a:pt x="1726130" y="1411878"/>
                </a:lnTo>
                <a:lnTo>
                  <a:pt x="1678545" y="1416676"/>
                </a:lnTo>
                <a:lnTo>
                  <a:pt x="236116" y="1416676"/>
                </a:lnTo>
                <a:lnTo>
                  <a:pt x="188530" y="1411878"/>
                </a:lnTo>
                <a:lnTo>
                  <a:pt x="144209" y="1398120"/>
                </a:lnTo>
                <a:lnTo>
                  <a:pt x="104101" y="1376351"/>
                </a:lnTo>
                <a:lnTo>
                  <a:pt x="69156" y="1347519"/>
                </a:lnTo>
                <a:lnTo>
                  <a:pt x="40324" y="1312574"/>
                </a:lnTo>
                <a:lnTo>
                  <a:pt x="18555" y="1272466"/>
                </a:lnTo>
                <a:lnTo>
                  <a:pt x="4797" y="1228145"/>
                </a:lnTo>
                <a:lnTo>
                  <a:pt x="0" y="1180560"/>
                </a:lnTo>
                <a:lnTo>
                  <a:pt x="0" y="236116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217768" y="4204716"/>
            <a:ext cx="2863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4">
                <a:latin typeface="Arial"/>
                <a:cs typeface="Arial"/>
              </a:rPr>
              <a:t>N1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57980" y="3193365"/>
            <a:ext cx="114300" cy="788035"/>
          </a:xfrm>
          <a:custGeom>
            <a:avLst/>
            <a:gdLst/>
            <a:ahLst/>
            <a:cxnLst/>
            <a:rect l="l" t="t" r="r" b="b"/>
            <a:pathLst>
              <a:path w="114300" h="788035">
                <a:moveTo>
                  <a:pt x="38099" y="673491"/>
                </a:moveTo>
                <a:lnTo>
                  <a:pt x="0" y="673491"/>
                </a:lnTo>
                <a:lnTo>
                  <a:pt x="57150" y="787791"/>
                </a:lnTo>
                <a:lnTo>
                  <a:pt x="104775" y="692541"/>
                </a:lnTo>
                <a:lnTo>
                  <a:pt x="38100" y="692541"/>
                </a:lnTo>
                <a:lnTo>
                  <a:pt x="38099" y="673491"/>
                </a:lnTo>
                <a:close/>
              </a:path>
              <a:path w="114300" h="788035">
                <a:moveTo>
                  <a:pt x="76198" y="0"/>
                </a:moveTo>
                <a:lnTo>
                  <a:pt x="38098" y="0"/>
                </a:lnTo>
                <a:lnTo>
                  <a:pt x="38100" y="692541"/>
                </a:lnTo>
                <a:lnTo>
                  <a:pt x="76200" y="692541"/>
                </a:lnTo>
                <a:lnTo>
                  <a:pt x="76198" y="0"/>
                </a:lnTo>
                <a:close/>
              </a:path>
              <a:path w="114300" h="788035">
                <a:moveTo>
                  <a:pt x="114300" y="673491"/>
                </a:moveTo>
                <a:lnTo>
                  <a:pt x="76199" y="673491"/>
                </a:lnTo>
                <a:lnTo>
                  <a:pt x="76200" y="692541"/>
                </a:lnTo>
                <a:lnTo>
                  <a:pt x="104775" y="692541"/>
                </a:lnTo>
                <a:lnTo>
                  <a:pt x="114300" y="673491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448919" y="4592828"/>
            <a:ext cx="7842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14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dirty="0" sz="1800" spc="-12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1800" spc="145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1800" spc="-8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1800" spc="-3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z="1800" spc="-95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1800" spc="-65">
                <a:solidFill>
                  <a:srgbClr val="FF0000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411667" y="4592828"/>
            <a:ext cx="11747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FF0000"/>
                </a:solidFill>
                <a:latin typeface="Arial"/>
                <a:cs typeface="Arial"/>
              </a:rPr>
              <a:t>Throughput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222807" y="4376951"/>
            <a:ext cx="221615" cy="591185"/>
          </a:xfrm>
          <a:custGeom>
            <a:avLst/>
            <a:gdLst/>
            <a:ahLst/>
            <a:cxnLst/>
            <a:rect l="l" t="t" r="r" b="b"/>
            <a:pathLst>
              <a:path w="221614" h="591185">
                <a:moveTo>
                  <a:pt x="165837" y="110557"/>
                </a:moveTo>
                <a:lnTo>
                  <a:pt x="55279" y="110557"/>
                </a:lnTo>
                <a:lnTo>
                  <a:pt x="55279" y="590843"/>
                </a:lnTo>
                <a:lnTo>
                  <a:pt x="165837" y="590843"/>
                </a:lnTo>
                <a:lnTo>
                  <a:pt x="165837" y="110557"/>
                </a:lnTo>
                <a:close/>
              </a:path>
              <a:path w="221614" h="591185">
                <a:moveTo>
                  <a:pt x="110558" y="0"/>
                </a:moveTo>
                <a:lnTo>
                  <a:pt x="0" y="110557"/>
                </a:lnTo>
                <a:lnTo>
                  <a:pt x="221117" y="110557"/>
                </a:lnTo>
                <a:lnTo>
                  <a:pt x="1105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28840" y="4461243"/>
            <a:ext cx="221615" cy="591185"/>
          </a:xfrm>
          <a:custGeom>
            <a:avLst/>
            <a:gdLst/>
            <a:ahLst/>
            <a:cxnLst/>
            <a:rect l="l" t="t" r="r" b="b"/>
            <a:pathLst>
              <a:path w="221615" h="591185">
                <a:moveTo>
                  <a:pt x="221117" y="480286"/>
                </a:moveTo>
                <a:lnTo>
                  <a:pt x="0" y="480286"/>
                </a:lnTo>
                <a:lnTo>
                  <a:pt x="110558" y="590843"/>
                </a:lnTo>
                <a:lnTo>
                  <a:pt x="221117" y="480286"/>
                </a:lnTo>
                <a:close/>
              </a:path>
              <a:path w="221615" h="591185">
                <a:moveTo>
                  <a:pt x="165837" y="0"/>
                </a:moveTo>
                <a:lnTo>
                  <a:pt x="55279" y="0"/>
                </a:lnTo>
                <a:lnTo>
                  <a:pt x="55279" y="480286"/>
                </a:lnTo>
                <a:lnTo>
                  <a:pt x="165837" y="480286"/>
                </a:lnTo>
                <a:lnTo>
                  <a:pt x="16583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761404"/>
            <a:ext cx="6543040" cy="195072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Char char="•"/>
              <a:tabLst>
                <a:tab pos="241300" algn="l"/>
              </a:tabLst>
            </a:pPr>
            <a:r>
              <a:rPr dirty="0" sz="2800" spc="-20">
                <a:solidFill>
                  <a:srgbClr val="FF0000"/>
                </a:solidFill>
                <a:latin typeface="Arial"/>
                <a:cs typeface="Arial"/>
              </a:rPr>
              <a:t>Repartition </a:t>
            </a:r>
            <a:r>
              <a:rPr dirty="0" sz="2800" spc="-90">
                <a:latin typeface="Arial"/>
                <a:cs typeface="Arial"/>
              </a:rPr>
              <a:t>database </a:t>
            </a:r>
            <a:r>
              <a:rPr dirty="0" sz="2800" spc="110">
                <a:latin typeface="Arial"/>
                <a:cs typeface="Arial"/>
              </a:rPr>
              <a:t>to</a:t>
            </a:r>
            <a:r>
              <a:rPr dirty="0" sz="2800" spc="-505">
                <a:latin typeface="Arial"/>
                <a:cs typeface="Arial"/>
              </a:rPr>
              <a:t> </a:t>
            </a:r>
            <a:r>
              <a:rPr dirty="0" sz="2800" spc="-100">
                <a:solidFill>
                  <a:srgbClr val="FF0000"/>
                </a:solidFill>
                <a:latin typeface="Arial"/>
                <a:cs typeface="Arial"/>
              </a:rPr>
              <a:t>balance </a:t>
            </a:r>
            <a:r>
              <a:rPr dirty="0" sz="2800" spc="-5">
                <a:latin typeface="Arial"/>
                <a:cs typeface="Arial"/>
              </a:rPr>
              <a:t>workload</a:t>
            </a:r>
            <a:endParaRPr sz="2800">
              <a:latin typeface="Arial"/>
              <a:cs typeface="Arial"/>
            </a:endParaRPr>
          </a:p>
          <a:p>
            <a:pPr lvl="1" marL="927100" indent="-457200">
              <a:lnSpc>
                <a:spcPct val="100000"/>
              </a:lnSpc>
              <a:spcBef>
                <a:spcPts val="229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dirty="0" sz="2400" spc="-65">
                <a:latin typeface="Arial"/>
                <a:cs typeface="Arial"/>
              </a:rPr>
              <a:t>Generating </a:t>
            </a:r>
            <a:r>
              <a:rPr dirty="0" sz="2400" spc="25">
                <a:latin typeface="Arial"/>
                <a:cs typeface="Arial"/>
              </a:rPr>
              <a:t>partition </a:t>
            </a:r>
            <a:r>
              <a:rPr dirty="0" sz="2400" spc="-50">
                <a:latin typeface="Arial"/>
                <a:cs typeface="Arial"/>
              </a:rPr>
              <a:t>plan </a:t>
            </a:r>
            <a:r>
              <a:rPr dirty="0" sz="2400" spc="-105">
                <a:latin typeface="Arial"/>
                <a:cs typeface="Arial"/>
              </a:rPr>
              <a:t>is</a:t>
            </a:r>
            <a:r>
              <a:rPr dirty="0" sz="2400" spc="-509"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0000"/>
                </a:solidFill>
                <a:latin typeface="Arial"/>
                <a:cs typeface="Arial"/>
              </a:rPr>
              <a:t>fast</a:t>
            </a:r>
            <a:endParaRPr sz="2400">
              <a:latin typeface="Arial"/>
              <a:cs typeface="Arial"/>
            </a:endParaRPr>
          </a:p>
          <a:p>
            <a:pPr lvl="1" marL="927100" indent="-457200">
              <a:lnSpc>
                <a:spcPct val="100000"/>
              </a:lnSpc>
              <a:spcBef>
                <a:spcPts val="215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dirty="0" sz="2400" spc="-25">
                <a:latin typeface="Arial"/>
                <a:cs typeface="Arial"/>
              </a:rPr>
              <a:t>How </a:t>
            </a:r>
            <a:r>
              <a:rPr dirty="0" sz="2400" spc="100">
                <a:latin typeface="Arial"/>
                <a:cs typeface="Arial"/>
              </a:rPr>
              <a:t>to</a:t>
            </a:r>
            <a:r>
              <a:rPr dirty="0" sz="2400" spc="-505">
                <a:latin typeface="Arial"/>
                <a:cs typeface="Arial"/>
              </a:rPr>
              <a:t> </a:t>
            </a:r>
            <a:r>
              <a:rPr dirty="0" sz="2400" spc="-40">
                <a:solidFill>
                  <a:srgbClr val="FF0000"/>
                </a:solidFill>
                <a:latin typeface="Arial"/>
                <a:cs typeface="Arial"/>
              </a:rPr>
              <a:t>lively </a:t>
            </a:r>
            <a:r>
              <a:rPr dirty="0" sz="2400" spc="-15">
                <a:solidFill>
                  <a:srgbClr val="0D0D0D"/>
                </a:solidFill>
                <a:latin typeface="Arial"/>
                <a:cs typeface="Arial"/>
              </a:rPr>
              <a:t>migrate </a:t>
            </a:r>
            <a:r>
              <a:rPr dirty="0" sz="2400" spc="-130">
                <a:solidFill>
                  <a:srgbClr val="0D0D0D"/>
                </a:solidFill>
                <a:latin typeface="Arial"/>
                <a:cs typeface="Arial"/>
              </a:rPr>
              <a:t>data?</a:t>
            </a:r>
            <a:endParaRPr sz="2400">
              <a:latin typeface="Arial"/>
              <a:cs typeface="Arial"/>
            </a:endParaRPr>
          </a:p>
          <a:p>
            <a:pPr lvl="2" marL="1155700" indent="-228600">
              <a:lnSpc>
                <a:spcPct val="100000"/>
              </a:lnSpc>
              <a:spcBef>
                <a:spcPts val="235"/>
              </a:spcBef>
              <a:buChar char="•"/>
              <a:tabLst>
                <a:tab pos="1155065" algn="l"/>
                <a:tab pos="1155700" algn="l"/>
              </a:tabLst>
            </a:pPr>
            <a:r>
              <a:rPr dirty="0" sz="2000" spc="-70">
                <a:solidFill>
                  <a:srgbClr val="0D0D0D"/>
                </a:solidFill>
                <a:latin typeface="Arial"/>
                <a:cs typeface="Arial"/>
              </a:rPr>
              <a:t>Post-copy</a:t>
            </a:r>
            <a:endParaRPr sz="2000">
              <a:latin typeface="Arial"/>
              <a:cs typeface="Arial"/>
            </a:endParaRPr>
          </a:p>
          <a:p>
            <a:pPr lvl="2" marL="1155700" indent="-228600">
              <a:lnSpc>
                <a:spcPct val="100000"/>
              </a:lnSpc>
              <a:spcBef>
                <a:spcPts val="285"/>
              </a:spcBef>
              <a:buChar char="•"/>
              <a:tabLst>
                <a:tab pos="1155065" algn="l"/>
                <a:tab pos="1155700" algn="l"/>
              </a:tabLst>
            </a:pPr>
            <a:r>
              <a:rPr dirty="0" sz="2000" spc="-80">
                <a:solidFill>
                  <a:srgbClr val="0D0D0D"/>
                </a:solidFill>
                <a:latin typeface="Arial"/>
                <a:cs typeface="Arial"/>
              </a:rPr>
              <a:t>Pre-copy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704596"/>
            <a:ext cx="5526405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90" b="1">
                <a:latin typeface="Arial"/>
                <a:cs typeface="Arial"/>
              </a:rPr>
              <a:t>Solution: </a:t>
            </a:r>
            <a:r>
              <a:rPr dirty="0" sz="3400" spc="-235" b="1">
                <a:latin typeface="Arial"/>
                <a:cs typeface="Arial"/>
              </a:rPr>
              <a:t>Live</a:t>
            </a:r>
            <a:r>
              <a:rPr dirty="0" sz="3400" spc="-275" b="1">
                <a:latin typeface="Arial"/>
                <a:cs typeface="Arial"/>
              </a:rPr>
              <a:t> </a:t>
            </a:r>
            <a:r>
              <a:rPr dirty="0" sz="3400" spc="-140" b="1">
                <a:latin typeface="Arial"/>
                <a:cs typeface="Arial"/>
              </a:rPr>
              <a:t>reconfiguration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22529" y="5195180"/>
            <a:ext cx="1909445" cy="499745"/>
          </a:xfrm>
          <a:custGeom>
            <a:avLst/>
            <a:gdLst/>
            <a:ahLst/>
            <a:cxnLst/>
            <a:rect l="l" t="t" r="r" b="b"/>
            <a:pathLst>
              <a:path w="1909445" h="499745">
                <a:moveTo>
                  <a:pt x="1909276" y="0"/>
                </a:moveTo>
                <a:lnTo>
                  <a:pt x="0" y="0"/>
                </a:lnTo>
                <a:lnTo>
                  <a:pt x="0" y="289708"/>
                </a:lnTo>
                <a:lnTo>
                  <a:pt x="5542" y="337830"/>
                </a:lnTo>
                <a:lnTo>
                  <a:pt x="21331" y="382005"/>
                </a:lnTo>
                <a:lnTo>
                  <a:pt x="46106" y="420974"/>
                </a:lnTo>
                <a:lnTo>
                  <a:pt x="78608" y="453475"/>
                </a:lnTo>
                <a:lnTo>
                  <a:pt x="117576" y="478250"/>
                </a:lnTo>
                <a:lnTo>
                  <a:pt x="161751" y="494039"/>
                </a:lnTo>
                <a:lnTo>
                  <a:pt x="209873" y="499582"/>
                </a:lnTo>
                <a:lnTo>
                  <a:pt x="1699402" y="499582"/>
                </a:lnTo>
                <a:lnTo>
                  <a:pt x="1747524" y="494039"/>
                </a:lnTo>
                <a:lnTo>
                  <a:pt x="1791699" y="478250"/>
                </a:lnTo>
                <a:lnTo>
                  <a:pt x="1830667" y="453475"/>
                </a:lnTo>
                <a:lnTo>
                  <a:pt x="1863169" y="420974"/>
                </a:lnTo>
                <a:lnTo>
                  <a:pt x="1887944" y="382005"/>
                </a:lnTo>
                <a:lnTo>
                  <a:pt x="1903733" y="337830"/>
                </a:lnTo>
                <a:lnTo>
                  <a:pt x="1909276" y="289708"/>
                </a:lnTo>
                <a:lnTo>
                  <a:pt x="1909276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815408" y="4537249"/>
            <a:ext cx="1909445" cy="1182370"/>
          </a:xfrm>
          <a:custGeom>
            <a:avLst/>
            <a:gdLst/>
            <a:ahLst/>
            <a:cxnLst/>
            <a:rect l="l" t="t" r="r" b="b"/>
            <a:pathLst>
              <a:path w="1909445" h="1182370">
                <a:moveTo>
                  <a:pt x="1909277" y="0"/>
                </a:moveTo>
                <a:lnTo>
                  <a:pt x="0" y="0"/>
                </a:lnTo>
                <a:lnTo>
                  <a:pt x="0" y="985105"/>
                </a:lnTo>
                <a:lnTo>
                  <a:pt x="5203" y="1030281"/>
                </a:lnTo>
                <a:lnTo>
                  <a:pt x="20025" y="1071752"/>
                </a:lnTo>
                <a:lnTo>
                  <a:pt x="43284" y="1108335"/>
                </a:lnTo>
                <a:lnTo>
                  <a:pt x="73796" y="1138846"/>
                </a:lnTo>
                <a:lnTo>
                  <a:pt x="110378" y="1162105"/>
                </a:lnTo>
                <a:lnTo>
                  <a:pt x="151849" y="1176927"/>
                </a:lnTo>
                <a:lnTo>
                  <a:pt x="197025" y="1182131"/>
                </a:lnTo>
                <a:lnTo>
                  <a:pt x="1712252" y="1182131"/>
                </a:lnTo>
                <a:lnTo>
                  <a:pt x="1757428" y="1176927"/>
                </a:lnTo>
                <a:lnTo>
                  <a:pt x="1798898" y="1162105"/>
                </a:lnTo>
                <a:lnTo>
                  <a:pt x="1835481" y="1138846"/>
                </a:lnTo>
                <a:lnTo>
                  <a:pt x="1865992" y="1108335"/>
                </a:lnTo>
                <a:lnTo>
                  <a:pt x="1889251" y="1071752"/>
                </a:lnTo>
                <a:lnTo>
                  <a:pt x="1904073" y="1030281"/>
                </a:lnTo>
                <a:lnTo>
                  <a:pt x="1909277" y="985105"/>
                </a:lnTo>
                <a:lnTo>
                  <a:pt x="1909277" y="0"/>
                </a:lnTo>
                <a:close/>
              </a:path>
            </a:pathLst>
          </a:custGeom>
          <a:solidFill>
            <a:srgbClr val="F8CB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02484" y="4834571"/>
            <a:ext cx="618490" cy="360680"/>
          </a:xfrm>
          <a:custGeom>
            <a:avLst/>
            <a:gdLst/>
            <a:ahLst/>
            <a:cxnLst/>
            <a:rect l="l" t="t" r="r" b="b"/>
            <a:pathLst>
              <a:path w="618489" h="360679">
                <a:moveTo>
                  <a:pt x="558083" y="0"/>
                </a:moveTo>
                <a:lnTo>
                  <a:pt x="60102" y="0"/>
                </a:lnTo>
                <a:lnTo>
                  <a:pt x="36707" y="4723"/>
                </a:lnTo>
                <a:lnTo>
                  <a:pt x="17603" y="17604"/>
                </a:lnTo>
                <a:lnTo>
                  <a:pt x="4723" y="36709"/>
                </a:lnTo>
                <a:lnTo>
                  <a:pt x="0" y="60104"/>
                </a:lnTo>
                <a:lnTo>
                  <a:pt x="0" y="300506"/>
                </a:lnTo>
                <a:lnTo>
                  <a:pt x="4723" y="323901"/>
                </a:lnTo>
                <a:lnTo>
                  <a:pt x="17603" y="343005"/>
                </a:lnTo>
                <a:lnTo>
                  <a:pt x="36707" y="355886"/>
                </a:lnTo>
                <a:lnTo>
                  <a:pt x="60102" y="360610"/>
                </a:lnTo>
                <a:lnTo>
                  <a:pt x="558083" y="360610"/>
                </a:lnTo>
                <a:lnTo>
                  <a:pt x="581477" y="355886"/>
                </a:lnTo>
                <a:lnTo>
                  <a:pt x="600582" y="343005"/>
                </a:lnTo>
                <a:lnTo>
                  <a:pt x="613463" y="323901"/>
                </a:lnTo>
                <a:lnTo>
                  <a:pt x="618186" y="300506"/>
                </a:lnTo>
                <a:lnTo>
                  <a:pt x="618186" y="60104"/>
                </a:lnTo>
                <a:lnTo>
                  <a:pt x="613463" y="36709"/>
                </a:lnTo>
                <a:lnTo>
                  <a:pt x="600582" y="17604"/>
                </a:lnTo>
                <a:lnTo>
                  <a:pt x="581477" y="4723"/>
                </a:lnTo>
                <a:lnTo>
                  <a:pt x="558083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02484" y="4834571"/>
            <a:ext cx="618490" cy="360680"/>
          </a:xfrm>
          <a:custGeom>
            <a:avLst/>
            <a:gdLst/>
            <a:ahLst/>
            <a:cxnLst/>
            <a:rect l="l" t="t" r="r" b="b"/>
            <a:pathLst>
              <a:path w="618489" h="360679">
                <a:moveTo>
                  <a:pt x="0" y="60102"/>
                </a:moveTo>
                <a:lnTo>
                  <a:pt x="4723" y="36708"/>
                </a:lnTo>
                <a:lnTo>
                  <a:pt x="17603" y="17603"/>
                </a:lnTo>
                <a:lnTo>
                  <a:pt x="36708" y="4723"/>
                </a:lnTo>
                <a:lnTo>
                  <a:pt x="60102" y="0"/>
                </a:lnTo>
                <a:lnTo>
                  <a:pt x="558083" y="0"/>
                </a:lnTo>
                <a:lnTo>
                  <a:pt x="581477" y="4723"/>
                </a:lnTo>
                <a:lnTo>
                  <a:pt x="600582" y="17603"/>
                </a:lnTo>
                <a:lnTo>
                  <a:pt x="613462" y="36708"/>
                </a:lnTo>
                <a:lnTo>
                  <a:pt x="618186" y="60102"/>
                </a:lnTo>
                <a:lnTo>
                  <a:pt x="618186" y="300506"/>
                </a:lnTo>
                <a:lnTo>
                  <a:pt x="613462" y="323900"/>
                </a:lnTo>
                <a:lnTo>
                  <a:pt x="600582" y="343005"/>
                </a:lnTo>
                <a:lnTo>
                  <a:pt x="581477" y="355885"/>
                </a:lnTo>
                <a:lnTo>
                  <a:pt x="558083" y="360609"/>
                </a:lnTo>
                <a:lnTo>
                  <a:pt x="60102" y="360609"/>
                </a:lnTo>
                <a:lnTo>
                  <a:pt x="36708" y="355885"/>
                </a:lnTo>
                <a:lnTo>
                  <a:pt x="17603" y="343005"/>
                </a:lnTo>
                <a:lnTo>
                  <a:pt x="4723" y="323900"/>
                </a:lnTo>
                <a:lnTo>
                  <a:pt x="0" y="300506"/>
                </a:lnTo>
                <a:lnTo>
                  <a:pt x="0" y="60102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891587" y="4834571"/>
            <a:ext cx="618490" cy="360680"/>
          </a:xfrm>
          <a:custGeom>
            <a:avLst/>
            <a:gdLst/>
            <a:ahLst/>
            <a:cxnLst/>
            <a:rect l="l" t="t" r="r" b="b"/>
            <a:pathLst>
              <a:path w="618489" h="360679">
                <a:moveTo>
                  <a:pt x="558083" y="0"/>
                </a:moveTo>
                <a:lnTo>
                  <a:pt x="60102" y="0"/>
                </a:lnTo>
                <a:lnTo>
                  <a:pt x="36707" y="4723"/>
                </a:lnTo>
                <a:lnTo>
                  <a:pt x="17603" y="17604"/>
                </a:lnTo>
                <a:lnTo>
                  <a:pt x="4723" y="36709"/>
                </a:lnTo>
                <a:lnTo>
                  <a:pt x="0" y="60104"/>
                </a:lnTo>
                <a:lnTo>
                  <a:pt x="0" y="300506"/>
                </a:lnTo>
                <a:lnTo>
                  <a:pt x="4723" y="323901"/>
                </a:lnTo>
                <a:lnTo>
                  <a:pt x="17603" y="343005"/>
                </a:lnTo>
                <a:lnTo>
                  <a:pt x="36707" y="355886"/>
                </a:lnTo>
                <a:lnTo>
                  <a:pt x="60102" y="360610"/>
                </a:lnTo>
                <a:lnTo>
                  <a:pt x="558083" y="360610"/>
                </a:lnTo>
                <a:lnTo>
                  <a:pt x="581477" y="355886"/>
                </a:lnTo>
                <a:lnTo>
                  <a:pt x="600582" y="343005"/>
                </a:lnTo>
                <a:lnTo>
                  <a:pt x="613463" y="323901"/>
                </a:lnTo>
                <a:lnTo>
                  <a:pt x="618186" y="300506"/>
                </a:lnTo>
                <a:lnTo>
                  <a:pt x="618186" y="60104"/>
                </a:lnTo>
                <a:lnTo>
                  <a:pt x="613463" y="36709"/>
                </a:lnTo>
                <a:lnTo>
                  <a:pt x="600582" y="17604"/>
                </a:lnTo>
                <a:lnTo>
                  <a:pt x="581477" y="4723"/>
                </a:lnTo>
                <a:lnTo>
                  <a:pt x="55808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891587" y="4834571"/>
            <a:ext cx="618490" cy="360680"/>
          </a:xfrm>
          <a:custGeom>
            <a:avLst/>
            <a:gdLst/>
            <a:ahLst/>
            <a:cxnLst/>
            <a:rect l="l" t="t" r="r" b="b"/>
            <a:pathLst>
              <a:path w="618489" h="360679">
                <a:moveTo>
                  <a:pt x="0" y="60102"/>
                </a:moveTo>
                <a:lnTo>
                  <a:pt x="4723" y="36708"/>
                </a:lnTo>
                <a:lnTo>
                  <a:pt x="17603" y="17603"/>
                </a:lnTo>
                <a:lnTo>
                  <a:pt x="36708" y="4723"/>
                </a:lnTo>
                <a:lnTo>
                  <a:pt x="60102" y="0"/>
                </a:lnTo>
                <a:lnTo>
                  <a:pt x="558083" y="0"/>
                </a:lnTo>
                <a:lnTo>
                  <a:pt x="581477" y="4723"/>
                </a:lnTo>
                <a:lnTo>
                  <a:pt x="600582" y="17603"/>
                </a:lnTo>
                <a:lnTo>
                  <a:pt x="613462" y="36708"/>
                </a:lnTo>
                <a:lnTo>
                  <a:pt x="618186" y="60102"/>
                </a:lnTo>
                <a:lnTo>
                  <a:pt x="618186" y="300506"/>
                </a:lnTo>
                <a:lnTo>
                  <a:pt x="613462" y="323900"/>
                </a:lnTo>
                <a:lnTo>
                  <a:pt x="600582" y="343005"/>
                </a:lnTo>
                <a:lnTo>
                  <a:pt x="581477" y="355885"/>
                </a:lnTo>
                <a:lnTo>
                  <a:pt x="558083" y="360609"/>
                </a:lnTo>
                <a:lnTo>
                  <a:pt x="60102" y="360609"/>
                </a:lnTo>
                <a:lnTo>
                  <a:pt x="36708" y="355885"/>
                </a:lnTo>
                <a:lnTo>
                  <a:pt x="17603" y="343005"/>
                </a:lnTo>
                <a:lnTo>
                  <a:pt x="4723" y="323900"/>
                </a:lnTo>
                <a:lnTo>
                  <a:pt x="0" y="300506"/>
                </a:lnTo>
                <a:lnTo>
                  <a:pt x="0" y="60102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665383" y="4834571"/>
            <a:ext cx="618490" cy="360680"/>
          </a:xfrm>
          <a:custGeom>
            <a:avLst/>
            <a:gdLst/>
            <a:ahLst/>
            <a:cxnLst/>
            <a:rect l="l" t="t" r="r" b="b"/>
            <a:pathLst>
              <a:path w="618490" h="360679">
                <a:moveTo>
                  <a:pt x="558083" y="0"/>
                </a:moveTo>
                <a:lnTo>
                  <a:pt x="60102" y="0"/>
                </a:lnTo>
                <a:lnTo>
                  <a:pt x="36707" y="4723"/>
                </a:lnTo>
                <a:lnTo>
                  <a:pt x="17603" y="17604"/>
                </a:lnTo>
                <a:lnTo>
                  <a:pt x="4723" y="36709"/>
                </a:lnTo>
                <a:lnTo>
                  <a:pt x="0" y="60104"/>
                </a:lnTo>
                <a:lnTo>
                  <a:pt x="0" y="300506"/>
                </a:lnTo>
                <a:lnTo>
                  <a:pt x="4723" y="323901"/>
                </a:lnTo>
                <a:lnTo>
                  <a:pt x="17603" y="343005"/>
                </a:lnTo>
                <a:lnTo>
                  <a:pt x="36707" y="355886"/>
                </a:lnTo>
                <a:lnTo>
                  <a:pt x="60102" y="360610"/>
                </a:lnTo>
                <a:lnTo>
                  <a:pt x="558083" y="360610"/>
                </a:lnTo>
                <a:lnTo>
                  <a:pt x="581477" y="355886"/>
                </a:lnTo>
                <a:lnTo>
                  <a:pt x="600582" y="343005"/>
                </a:lnTo>
                <a:lnTo>
                  <a:pt x="613463" y="323901"/>
                </a:lnTo>
                <a:lnTo>
                  <a:pt x="618186" y="300506"/>
                </a:lnTo>
                <a:lnTo>
                  <a:pt x="618186" y="60104"/>
                </a:lnTo>
                <a:lnTo>
                  <a:pt x="613463" y="36709"/>
                </a:lnTo>
                <a:lnTo>
                  <a:pt x="600582" y="17604"/>
                </a:lnTo>
                <a:lnTo>
                  <a:pt x="581477" y="4723"/>
                </a:lnTo>
                <a:lnTo>
                  <a:pt x="558083" y="0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665383" y="4834571"/>
            <a:ext cx="618490" cy="360680"/>
          </a:xfrm>
          <a:custGeom>
            <a:avLst/>
            <a:gdLst/>
            <a:ahLst/>
            <a:cxnLst/>
            <a:rect l="l" t="t" r="r" b="b"/>
            <a:pathLst>
              <a:path w="618490" h="360679">
                <a:moveTo>
                  <a:pt x="0" y="60102"/>
                </a:moveTo>
                <a:lnTo>
                  <a:pt x="4723" y="36708"/>
                </a:lnTo>
                <a:lnTo>
                  <a:pt x="17603" y="17603"/>
                </a:lnTo>
                <a:lnTo>
                  <a:pt x="36708" y="4723"/>
                </a:lnTo>
                <a:lnTo>
                  <a:pt x="60102" y="0"/>
                </a:lnTo>
                <a:lnTo>
                  <a:pt x="558083" y="0"/>
                </a:lnTo>
                <a:lnTo>
                  <a:pt x="581477" y="4723"/>
                </a:lnTo>
                <a:lnTo>
                  <a:pt x="600582" y="17603"/>
                </a:lnTo>
                <a:lnTo>
                  <a:pt x="613462" y="36708"/>
                </a:lnTo>
                <a:lnTo>
                  <a:pt x="618186" y="60102"/>
                </a:lnTo>
                <a:lnTo>
                  <a:pt x="618186" y="300506"/>
                </a:lnTo>
                <a:lnTo>
                  <a:pt x="613462" y="323900"/>
                </a:lnTo>
                <a:lnTo>
                  <a:pt x="600582" y="343005"/>
                </a:lnTo>
                <a:lnTo>
                  <a:pt x="581477" y="355885"/>
                </a:lnTo>
                <a:lnTo>
                  <a:pt x="558083" y="360609"/>
                </a:lnTo>
                <a:lnTo>
                  <a:pt x="60102" y="360609"/>
                </a:lnTo>
                <a:lnTo>
                  <a:pt x="36708" y="355885"/>
                </a:lnTo>
                <a:lnTo>
                  <a:pt x="17603" y="343005"/>
                </a:lnTo>
                <a:lnTo>
                  <a:pt x="4723" y="323900"/>
                </a:lnTo>
                <a:lnTo>
                  <a:pt x="0" y="300506"/>
                </a:lnTo>
                <a:lnTo>
                  <a:pt x="0" y="60102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10025" y="4278087"/>
            <a:ext cx="1915160" cy="1416685"/>
          </a:xfrm>
          <a:custGeom>
            <a:avLst/>
            <a:gdLst/>
            <a:ahLst/>
            <a:cxnLst/>
            <a:rect l="l" t="t" r="r" b="b"/>
            <a:pathLst>
              <a:path w="1915160" h="1416685">
                <a:moveTo>
                  <a:pt x="0" y="236116"/>
                </a:moveTo>
                <a:lnTo>
                  <a:pt x="4797" y="188530"/>
                </a:lnTo>
                <a:lnTo>
                  <a:pt x="18555" y="144209"/>
                </a:lnTo>
                <a:lnTo>
                  <a:pt x="40324" y="104101"/>
                </a:lnTo>
                <a:lnTo>
                  <a:pt x="69156" y="69156"/>
                </a:lnTo>
                <a:lnTo>
                  <a:pt x="104101" y="40325"/>
                </a:lnTo>
                <a:lnTo>
                  <a:pt x="144209" y="18555"/>
                </a:lnTo>
                <a:lnTo>
                  <a:pt x="188530" y="4797"/>
                </a:lnTo>
                <a:lnTo>
                  <a:pt x="236116" y="0"/>
                </a:lnTo>
                <a:lnTo>
                  <a:pt x="1678545" y="0"/>
                </a:lnTo>
                <a:lnTo>
                  <a:pt x="1726130" y="4797"/>
                </a:lnTo>
                <a:lnTo>
                  <a:pt x="1770451" y="18555"/>
                </a:lnTo>
                <a:lnTo>
                  <a:pt x="1810559" y="40325"/>
                </a:lnTo>
                <a:lnTo>
                  <a:pt x="1845504" y="69156"/>
                </a:lnTo>
                <a:lnTo>
                  <a:pt x="1874336" y="104101"/>
                </a:lnTo>
                <a:lnTo>
                  <a:pt x="1896105" y="144209"/>
                </a:lnTo>
                <a:lnTo>
                  <a:pt x="1909863" y="188530"/>
                </a:lnTo>
                <a:lnTo>
                  <a:pt x="1914661" y="236116"/>
                </a:lnTo>
                <a:lnTo>
                  <a:pt x="1914661" y="1180560"/>
                </a:lnTo>
                <a:lnTo>
                  <a:pt x="1909863" y="1228145"/>
                </a:lnTo>
                <a:lnTo>
                  <a:pt x="1896105" y="1272466"/>
                </a:lnTo>
                <a:lnTo>
                  <a:pt x="1874336" y="1312574"/>
                </a:lnTo>
                <a:lnTo>
                  <a:pt x="1845504" y="1347519"/>
                </a:lnTo>
                <a:lnTo>
                  <a:pt x="1810559" y="1376351"/>
                </a:lnTo>
                <a:lnTo>
                  <a:pt x="1770451" y="1398120"/>
                </a:lnTo>
                <a:lnTo>
                  <a:pt x="1726130" y="1411878"/>
                </a:lnTo>
                <a:lnTo>
                  <a:pt x="1678545" y="1416676"/>
                </a:lnTo>
                <a:lnTo>
                  <a:pt x="236116" y="1416676"/>
                </a:lnTo>
                <a:lnTo>
                  <a:pt x="188530" y="1411878"/>
                </a:lnTo>
                <a:lnTo>
                  <a:pt x="144209" y="1398120"/>
                </a:lnTo>
                <a:lnTo>
                  <a:pt x="104101" y="1376351"/>
                </a:lnTo>
                <a:lnTo>
                  <a:pt x="69156" y="1347519"/>
                </a:lnTo>
                <a:lnTo>
                  <a:pt x="40324" y="1312574"/>
                </a:lnTo>
                <a:lnTo>
                  <a:pt x="18555" y="1272466"/>
                </a:lnTo>
                <a:lnTo>
                  <a:pt x="4797" y="1228145"/>
                </a:lnTo>
                <a:lnTo>
                  <a:pt x="0" y="1180560"/>
                </a:lnTo>
                <a:lnTo>
                  <a:pt x="0" y="236116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957921" y="4366260"/>
            <a:ext cx="3371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60">
                <a:latin typeface="Arial"/>
                <a:cs typeface="Arial"/>
              </a:rPr>
              <a:t>N0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17145" y="4278087"/>
            <a:ext cx="1915160" cy="1416685"/>
          </a:xfrm>
          <a:custGeom>
            <a:avLst/>
            <a:gdLst/>
            <a:ahLst/>
            <a:cxnLst/>
            <a:rect l="l" t="t" r="r" b="b"/>
            <a:pathLst>
              <a:path w="1915159" h="1416685">
                <a:moveTo>
                  <a:pt x="0" y="236116"/>
                </a:moveTo>
                <a:lnTo>
                  <a:pt x="4797" y="188530"/>
                </a:lnTo>
                <a:lnTo>
                  <a:pt x="18555" y="144209"/>
                </a:lnTo>
                <a:lnTo>
                  <a:pt x="40324" y="104101"/>
                </a:lnTo>
                <a:lnTo>
                  <a:pt x="69156" y="69156"/>
                </a:lnTo>
                <a:lnTo>
                  <a:pt x="104101" y="40325"/>
                </a:lnTo>
                <a:lnTo>
                  <a:pt x="144209" y="18555"/>
                </a:lnTo>
                <a:lnTo>
                  <a:pt x="188530" y="4797"/>
                </a:lnTo>
                <a:lnTo>
                  <a:pt x="236116" y="0"/>
                </a:lnTo>
                <a:lnTo>
                  <a:pt x="1678545" y="0"/>
                </a:lnTo>
                <a:lnTo>
                  <a:pt x="1726130" y="4797"/>
                </a:lnTo>
                <a:lnTo>
                  <a:pt x="1770451" y="18555"/>
                </a:lnTo>
                <a:lnTo>
                  <a:pt x="1810559" y="40325"/>
                </a:lnTo>
                <a:lnTo>
                  <a:pt x="1845504" y="69156"/>
                </a:lnTo>
                <a:lnTo>
                  <a:pt x="1874336" y="104101"/>
                </a:lnTo>
                <a:lnTo>
                  <a:pt x="1896105" y="144209"/>
                </a:lnTo>
                <a:lnTo>
                  <a:pt x="1909863" y="188530"/>
                </a:lnTo>
                <a:lnTo>
                  <a:pt x="1914661" y="236116"/>
                </a:lnTo>
                <a:lnTo>
                  <a:pt x="1914661" y="1180560"/>
                </a:lnTo>
                <a:lnTo>
                  <a:pt x="1909863" y="1228145"/>
                </a:lnTo>
                <a:lnTo>
                  <a:pt x="1896105" y="1272466"/>
                </a:lnTo>
                <a:lnTo>
                  <a:pt x="1874336" y="1312574"/>
                </a:lnTo>
                <a:lnTo>
                  <a:pt x="1845504" y="1347519"/>
                </a:lnTo>
                <a:lnTo>
                  <a:pt x="1810559" y="1376351"/>
                </a:lnTo>
                <a:lnTo>
                  <a:pt x="1770451" y="1398120"/>
                </a:lnTo>
                <a:lnTo>
                  <a:pt x="1726130" y="1411878"/>
                </a:lnTo>
                <a:lnTo>
                  <a:pt x="1678545" y="1416676"/>
                </a:lnTo>
                <a:lnTo>
                  <a:pt x="236116" y="1416676"/>
                </a:lnTo>
                <a:lnTo>
                  <a:pt x="188530" y="1411878"/>
                </a:lnTo>
                <a:lnTo>
                  <a:pt x="144209" y="1398120"/>
                </a:lnTo>
                <a:lnTo>
                  <a:pt x="104101" y="1376351"/>
                </a:lnTo>
                <a:lnTo>
                  <a:pt x="69156" y="1347519"/>
                </a:lnTo>
                <a:lnTo>
                  <a:pt x="40324" y="1312574"/>
                </a:lnTo>
                <a:lnTo>
                  <a:pt x="18555" y="1272466"/>
                </a:lnTo>
                <a:lnTo>
                  <a:pt x="4797" y="1228145"/>
                </a:lnTo>
                <a:lnTo>
                  <a:pt x="0" y="1180560"/>
                </a:lnTo>
                <a:lnTo>
                  <a:pt x="0" y="236116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165042" y="4366260"/>
            <a:ext cx="2863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4">
                <a:latin typeface="Arial"/>
                <a:cs typeface="Arial"/>
              </a:rPr>
              <a:t>N1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42937" y="4763515"/>
            <a:ext cx="1137285" cy="751205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41910">
              <a:lnSpc>
                <a:spcPct val="100000"/>
              </a:lnSpc>
              <a:spcBef>
                <a:spcPts val="795"/>
              </a:spcBef>
              <a:tabLst>
                <a:tab pos="854075" algn="l"/>
              </a:tabLst>
            </a:pPr>
            <a:r>
              <a:rPr dirty="0" sz="1800" spc="-110">
                <a:latin typeface="Arial"/>
                <a:cs typeface="Arial"/>
              </a:rPr>
              <a:t>P0	</a:t>
            </a:r>
            <a:r>
              <a:rPr dirty="0" sz="1800" spc="-285">
                <a:latin typeface="Arial"/>
                <a:cs typeface="Arial"/>
              </a:rPr>
              <a:t>P1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777240" algn="l"/>
              </a:tabLst>
            </a:pPr>
            <a:r>
              <a:rPr dirty="0" sz="1800" spc="-65">
                <a:latin typeface="Arial"/>
                <a:cs typeface="Arial"/>
              </a:rPr>
              <a:t>5</a:t>
            </a:r>
            <a:r>
              <a:rPr dirty="0" sz="1800" spc="-70">
                <a:latin typeface="Arial"/>
                <a:cs typeface="Arial"/>
              </a:rPr>
              <a:t>0</a:t>
            </a:r>
            <a:r>
              <a:rPr dirty="0" sz="1800" spc="-695">
                <a:latin typeface="Arial"/>
                <a:cs typeface="Arial"/>
              </a:rPr>
              <a:t>%</a:t>
            </a:r>
            <a:r>
              <a:rPr dirty="0" sz="1800">
                <a:latin typeface="Arial"/>
                <a:cs typeface="Arial"/>
              </a:rPr>
              <a:t>	</a:t>
            </a:r>
            <a:r>
              <a:rPr dirty="0" sz="1800" spc="-90">
                <a:latin typeface="Arial"/>
                <a:cs typeface="Arial"/>
              </a:rPr>
              <a:t>2</a:t>
            </a:r>
            <a:r>
              <a:rPr dirty="0" sz="1800" spc="-100">
                <a:latin typeface="Arial"/>
                <a:cs typeface="Arial"/>
              </a:rPr>
              <a:t>0</a:t>
            </a:r>
            <a:r>
              <a:rPr dirty="0" sz="1800" spc="-695">
                <a:latin typeface="Arial"/>
                <a:cs typeface="Arial"/>
              </a:rPr>
              <a:t>%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81346" y="4763515"/>
            <a:ext cx="377825" cy="751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3500">
              <a:lnSpc>
                <a:spcPct val="132200"/>
              </a:lnSpc>
              <a:spcBef>
                <a:spcPts val="100"/>
              </a:spcBef>
            </a:pPr>
            <a:r>
              <a:rPr dirty="0" sz="1800" spc="-185">
                <a:latin typeface="Arial"/>
                <a:cs typeface="Arial"/>
              </a:rPr>
              <a:t>P2  </a:t>
            </a:r>
            <a:r>
              <a:rPr dirty="0" sz="1800" spc="-70">
                <a:latin typeface="Arial"/>
                <a:cs typeface="Arial"/>
              </a:rPr>
              <a:t>3</a:t>
            </a:r>
            <a:r>
              <a:rPr dirty="0" sz="1800" spc="-75">
                <a:latin typeface="Arial"/>
                <a:cs typeface="Arial"/>
              </a:rPr>
              <a:t>0</a:t>
            </a:r>
            <a:r>
              <a:rPr dirty="0" sz="1800" spc="-695">
                <a:latin typeface="Arial"/>
                <a:cs typeface="Arial"/>
              </a:rPr>
              <a:t>%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46672" y="6123542"/>
            <a:ext cx="618490" cy="360680"/>
          </a:xfrm>
          <a:custGeom>
            <a:avLst/>
            <a:gdLst/>
            <a:ahLst/>
            <a:cxnLst/>
            <a:rect l="l" t="t" r="r" b="b"/>
            <a:pathLst>
              <a:path w="618489" h="360679">
                <a:moveTo>
                  <a:pt x="558083" y="0"/>
                </a:moveTo>
                <a:lnTo>
                  <a:pt x="60102" y="0"/>
                </a:lnTo>
                <a:lnTo>
                  <a:pt x="36707" y="4723"/>
                </a:lnTo>
                <a:lnTo>
                  <a:pt x="17603" y="17603"/>
                </a:lnTo>
                <a:lnTo>
                  <a:pt x="4723" y="36707"/>
                </a:lnTo>
                <a:lnTo>
                  <a:pt x="0" y="60102"/>
                </a:lnTo>
                <a:lnTo>
                  <a:pt x="0" y="300506"/>
                </a:lnTo>
                <a:lnTo>
                  <a:pt x="4723" y="323900"/>
                </a:lnTo>
                <a:lnTo>
                  <a:pt x="17603" y="343005"/>
                </a:lnTo>
                <a:lnTo>
                  <a:pt x="36707" y="355885"/>
                </a:lnTo>
                <a:lnTo>
                  <a:pt x="60102" y="360608"/>
                </a:lnTo>
                <a:lnTo>
                  <a:pt x="558083" y="360608"/>
                </a:lnTo>
                <a:lnTo>
                  <a:pt x="581478" y="355885"/>
                </a:lnTo>
                <a:lnTo>
                  <a:pt x="600582" y="343005"/>
                </a:lnTo>
                <a:lnTo>
                  <a:pt x="613463" y="323900"/>
                </a:lnTo>
                <a:lnTo>
                  <a:pt x="618186" y="300506"/>
                </a:lnTo>
                <a:lnTo>
                  <a:pt x="618186" y="60102"/>
                </a:lnTo>
                <a:lnTo>
                  <a:pt x="613463" y="36707"/>
                </a:lnTo>
                <a:lnTo>
                  <a:pt x="600582" y="17603"/>
                </a:lnTo>
                <a:lnTo>
                  <a:pt x="581478" y="4723"/>
                </a:lnTo>
                <a:lnTo>
                  <a:pt x="55808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046672" y="6123542"/>
            <a:ext cx="618490" cy="360680"/>
          </a:xfrm>
          <a:custGeom>
            <a:avLst/>
            <a:gdLst/>
            <a:ahLst/>
            <a:cxnLst/>
            <a:rect l="l" t="t" r="r" b="b"/>
            <a:pathLst>
              <a:path w="618489" h="360679">
                <a:moveTo>
                  <a:pt x="0" y="60102"/>
                </a:moveTo>
                <a:lnTo>
                  <a:pt x="4723" y="36708"/>
                </a:lnTo>
                <a:lnTo>
                  <a:pt x="17603" y="17603"/>
                </a:lnTo>
                <a:lnTo>
                  <a:pt x="36708" y="4723"/>
                </a:lnTo>
                <a:lnTo>
                  <a:pt x="60102" y="0"/>
                </a:lnTo>
                <a:lnTo>
                  <a:pt x="558083" y="0"/>
                </a:lnTo>
                <a:lnTo>
                  <a:pt x="581477" y="4723"/>
                </a:lnTo>
                <a:lnTo>
                  <a:pt x="600582" y="17603"/>
                </a:lnTo>
                <a:lnTo>
                  <a:pt x="613462" y="36708"/>
                </a:lnTo>
                <a:lnTo>
                  <a:pt x="618186" y="60102"/>
                </a:lnTo>
                <a:lnTo>
                  <a:pt x="618186" y="300506"/>
                </a:lnTo>
                <a:lnTo>
                  <a:pt x="613462" y="323900"/>
                </a:lnTo>
                <a:lnTo>
                  <a:pt x="600582" y="343005"/>
                </a:lnTo>
                <a:lnTo>
                  <a:pt x="581477" y="355885"/>
                </a:lnTo>
                <a:lnTo>
                  <a:pt x="558083" y="360609"/>
                </a:lnTo>
                <a:lnTo>
                  <a:pt x="60102" y="360609"/>
                </a:lnTo>
                <a:lnTo>
                  <a:pt x="36708" y="355885"/>
                </a:lnTo>
                <a:lnTo>
                  <a:pt x="17603" y="343005"/>
                </a:lnTo>
                <a:lnTo>
                  <a:pt x="4723" y="323900"/>
                </a:lnTo>
                <a:lnTo>
                  <a:pt x="0" y="300506"/>
                </a:lnTo>
                <a:lnTo>
                  <a:pt x="0" y="60102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239877" y="6141211"/>
            <a:ext cx="2330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85">
                <a:latin typeface="Arial"/>
                <a:cs typeface="Arial"/>
              </a:rPr>
              <a:t>P1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32922" y="6144259"/>
            <a:ext cx="6737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5" b="1">
                <a:solidFill>
                  <a:srgbClr val="FF0000"/>
                </a:solidFill>
                <a:latin typeface="Arial"/>
                <a:cs typeface="Arial"/>
              </a:rPr>
              <a:t>Node</a:t>
            </a:r>
            <a:r>
              <a:rPr dirty="0" sz="18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400" b="1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70740" y="6224031"/>
            <a:ext cx="633095" cy="176530"/>
          </a:xfrm>
          <a:custGeom>
            <a:avLst/>
            <a:gdLst/>
            <a:ahLst/>
            <a:cxnLst/>
            <a:rect l="l" t="t" r="r" b="b"/>
            <a:pathLst>
              <a:path w="633095" h="176529">
                <a:moveTo>
                  <a:pt x="544884" y="0"/>
                </a:moveTo>
                <a:lnTo>
                  <a:pt x="544884" y="44081"/>
                </a:lnTo>
                <a:lnTo>
                  <a:pt x="0" y="44081"/>
                </a:lnTo>
                <a:lnTo>
                  <a:pt x="0" y="132241"/>
                </a:lnTo>
                <a:lnTo>
                  <a:pt x="544884" y="132241"/>
                </a:lnTo>
                <a:lnTo>
                  <a:pt x="544884" y="176321"/>
                </a:lnTo>
                <a:lnTo>
                  <a:pt x="633045" y="88160"/>
                </a:lnTo>
                <a:lnTo>
                  <a:pt x="54488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704596"/>
            <a:ext cx="6840220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35" b="1">
                <a:latin typeface="Arial"/>
                <a:cs typeface="Arial"/>
              </a:rPr>
              <a:t>Sol#1: </a:t>
            </a:r>
            <a:r>
              <a:rPr dirty="0" sz="3400" spc="-100" b="1">
                <a:latin typeface="Arial"/>
                <a:cs typeface="Arial"/>
              </a:rPr>
              <a:t>Migrating </a:t>
            </a:r>
            <a:r>
              <a:rPr dirty="0" sz="3400" spc="-160" b="1">
                <a:latin typeface="Arial"/>
                <a:cs typeface="Arial"/>
              </a:rPr>
              <a:t>Data </a:t>
            </a:r>
            <a:r>
              <a:rPr dirty="0" sz="3400" spc="-80" b="1">
                <a:latin typeface="Arial"/>
                <a:cs typeface="Arial"/>
              </a:rPr>
              <a:t>With</a:t>
            </a:r>
            <a:r>
              <a:rPr dirty="0" sz="3400" spc="-250" b="1">
                <a:latin typeface="Arial"/>
                <a:cs typeface="Arial"/>
              </a:rPr>
              <a:t> Post-copy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1767" y="2840735"/>
            <a:ext cx="9808464" cy="2990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16939" y="1795779"/>
            <a:ext cx="54717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dirty="0" sz="2800" spc="-105">
                <a:solidFill>
                  <a:srgbClr val="0D0D0D"/>
                </a:solidFill>
                <a:latin typeface="Arial"/>
                <a:cs typeface="Arial"/>
              </a:rPr>
              <a:t>E-store </a:t>
            </a:r>
            <a:r>
              <a:rPr dirty="0" sz="2800" spc="-160">
                <a:solidFill>
                  <a:srgbClr val="0D0D0D"/>
                </a:solidFill>
                <a:latin typeface="Arial"/>
                <a:cs typeface="Arial"/>
              </a:rPr>
              <a:t>uses </a:t>
            </a:r>
            <a:r>
              <a:rPr dirty="0" sz="2800" spc="-180" b="1">
                <a:solidFill>
                  <a:srgbClr val="0D0D0D"/>
                </a:solidFill>
                <a:latin typeface="Arial"/>
                <a:cs typeface="Arial"/>
              </a:rPr>
              <a:t>Squall </a:t>
            </a:r>
            <a:r>
              <a:rPr dirty="0" sz="2800" spc="110">
                <a:solidFill>
                  <a:srgbClr val="0D0D0D"/>
                </a:solidFill>
                <a:latin typeface="Arial"/>
                <a:cs typeface="Arial"/>
              </a:rPr>
              <a:t>to </a:t>
            </a:r>
            <a:r>
              <a:rPr dirty="0" sz="2800" spc="-20">
                <a:solidFill>
                  <a:srgbClr val="0D0D0D"/>
                </a:solidFill>
                <a:latin typeface="Arial"/>
                <a:cs typeface="Arial"/>
              </a:rPr>
              <a:t>migrate</a:t>
            </a:r>
            <a:r>
              <a:rPr dirty="0" sz="2800" spc="-54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2800" spc="-45">
                <a:solidFill>
                  <a:srgbClr val="0D0D0D"/>
                </a:solidFill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16730" y="6071108"/>
            <a:ext cx="24866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85">
                <a:latin typeface="Arial"/>
                <a:cs typeface="Arial"/>
              </a:rPr>
              <a:t>1. </a:t>
            </a:r>
            <a:r>
              <a:rPr dirty="0" sz="2400" spc="-55">
                <a:latin typeface="Arial"/>
                <a:cs typeface="Arial"/>
              </a:rPr>
              <a:t>Commit </a:t>
            </a:r>
            <a:r>
              <a:rPr dirty="0" sz="2400" spc="-114">
                <a:latin typeface="Arial"/>
                <a:cs typeface="Arial"/>
              </a:rPr>
              <a:t>Plan</a:t>
            </a:r>
            <a:r>
              <a:rPr dirty="0" sz="2400" spc="-150">
                <a:latin typeface="Arial"/>
                <a:cs typeface="Arial"/>
              </a:rPr>
              <a:t> </a:t>
            </a:r>
            <a:r>
              <a:rPr dirty="0" sz="2400" spc="30">
                <a:latin typeface="Arial"/>
                <a:cs typeface="Arial"/>
              </a:rPr>
              <a:t>first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74738" y="6071108"/>
            <a:ext cx="29495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45">
                <a:solidFill>
                  <a:srgbClr val="0D0D0D"/>
                </a:solidFill>
                <a:latin typeface="Arial"/>
                <a:cs typeface="Arial"/>
              </a:rPr>
              <a:t>2. </a:t>
            </a:r>
            <a:r>
              <a:rPr dirty="0" sz="2400" spc="-75">
                <a:solidFill>
                  <a:srgbClr val="0D0D0D"/>
                </a:solidFill>
                <a:latin typeface="Arial"/>
                <a:cs typeface="Arial"/>
              </a:rPr>
              <a:t>Pull </a:t>
            </a:r>
            <a:r>
              <a:rPr dirty="0" sz="2400" spc="-35">
                <a:solidFill>
                  <a:srgbClr val="0D0D0D"/>
                </a:solidFill>
                <a:latin typeface="Arial"/>
                <a:cs typeface="Arial"/>
              </a:rPr>
              <a:t>data </a:t>
            </a:r>
            <a:r>
              <a:rPr dirty="0" sz="2400" spc="-20">
                <a:solidFill>
                  <a:srgbClr val="0D0D0D"/>
                </a:solidFill>
                <a:latin typeface="Arial"/>
                <a:cs typeface="Arial"/>
              </a:rPr>
              <a:t>on</a:t>
            </a:r>
            <a:r>
              <a:rPr dirty="0" sz="2400" spc="-409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2400" spc="-60">
                <a:solidFill>
                  <a:srgbClr val="0D0D0D"/>
                </a:solidFill>
                <a:latin typeface="Arial"/>
                <a:cs typeface="Arial"/>
              </a:rPr>
              <a:t>demand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704596"/>
            <a:ext cx="6840220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35" b="1">
                <a:latin typeface="Arial"/>
                <a:cs typeface="Arial"/>
              </a:rPr>
              <a:t>Sol#1: </a:t>
            </a:r>
            <a:r>
              <a:rPr dirty="0" sz="3400" spc="-100" b="1">
                <a:latin typeface="Arial"/>
                <a:cs typeface="Arial"/>
              </a:rPr>
              <a:t>Migrating </a:t>
            </a:r>
            <a:r>
              <a:rPr dirty="0" sz="3400" spc="-160" b="1">
                <a:latin typeface="Arial"/>
                <a:cs typeface="Arial"/>
              </a:rPr>
              <a:t>Data </a:t>
            </a:r>
            <a:r>
              <a:rPr dirty="0" sz="3400" spc="-80" b="1">
                <a:latin typeface="Arial"/>
                <a:cs typeface="Arial"/>
              </a:rPr>
              <a:t>With</a:t>
            </a:r>
            <a:r>
              <a:rPr dirty="0" sz="3400" spc="-250" b="1">
                <a:latin typeface="Arial"/>
                <a:cs typeface="Arial"/>
              </a:rPr>
              <a:t> Post-copy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54717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dirty="0" sz="2800" spc="-105">
                <a:solidFill>
                  <a:srgbClr val="0D0D0D"/>
                </a:solidFill>
                <a:latin typeface="Arial"/>
                <a:cs typeface="Arial"/>
              </a:rPr>
              <a:t>E-store </a:t>
            </a:r>
            <a:r>
              <a:rPr dirty="0" sz="2800" spc="-160">
                <a:solidFill>
                  <a:srgbClr val="0D0D0D"/>
                </a:solidFill>
                <a:latin typeface="Arial"/>
                <a:cs typeface="Arial"/>
              </a:rPr>
              <a:t>uses </a:t>
            </a:r>
            <a:r>
              <a:rPr dirty="0" sz="2800" spc="-180" b="1">
                <a:solidFill>
                  <a:srgbClr val="0D0D0D"/>
                </a:solidFill>
                <a:latin typeface="Arial"/>
                <a:cs typeface="Arial"/>
              </a:rPr>
              <a:t>Squall </a:t>
            </a:r>
            <a:r>
              <a:rPr dirty="0" sz="2800" spc="110">
                <a:solidFill>
                  <a:srgbClr val="0D0D0D"/>
                </a:solidFill>
                <a:latin typeface="Arial"/>
                <a:cs typeface="Arial"/>
              </a:rPr>
              <a:t>to </a:t>
            </a:r>
            <a:r>
              <a:rPr dirty="0" sz="2800" spc="-20">
                <a:solidFill>
                  <a:srgbClr val="0D0D0D"/>
                </a:solidFill>
                <a:latin typeface="Arial"/>
                <a:cs typeface="Arial"/>
              </a:rPr>
              <a:t>migrate</a:t>
            </a:r>
            <a:r>
              <a:rPr dirty="0" sz="2800" spc="-54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2800" spc="-45">
                <a:solidFill>
                  <a:srgbClr val="0D0D0D"/>
                </a:solidFill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9999" y="5821171"/>
            <a:ext cx="3813810" cy="760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65">
                <a:solidFill>
                  <a:srgbClr val="FF0000"/>
                </a:solidFill>
                <a:latin typeface="Arial"/>
                <a:cs typeface="Arial"/>
              </a:rPr>
              <a:t>Blocked </a:t>
            </a:r>
            <a:r>
              <a:rPr dirty="0" sz="2400" spc="-45">
                <a:latin typeface="Arial"/>
                <a:cs typeface="Arial"/>
              </a:rPr>
              <a:t>by </a:t>
            </a:r>
            <a:r>
              <a:rPr dirty="0" sz="2400" spc="-80">
                <a:latin typeface="Arial"/>
                <a:cs typeface="Arial"/>
              </a:rPr>
              <a:t>missing</a:t>
            </a:r>
            <a:r>
              <a:rPr dirty="0" sz="2400" spc="-375">
                <a:latin typeface="Arial"/>
                <a:cs typeface="Arial"/>
              </a:rPr>
              <a:t> </a:t>
            </a:r>
            <a:r>
              <a:rPr dirty="0" sz="2400" spc="-35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>
                <a:solidFill>
                  <a:srgbClr val="FF0000"/>
                </a:solidFill>
                <a:latin typeface="Arial"/>
                <a:cs typeface="Arial"/>
              </a:rPr>
              <a:t>Aborted </a:t>
            </a:r>
            <a:r>
              <a:rPr dirty="0" sz="2400" spc="-45">
                <a:latin typeface="Arial"/>
                <a:cs typeface="Arial"/>
              </a:rPr>
              <a:t>by </a:t>
            </a:r>
            <a:r>
              <a:rPr dirty="0" sz="2400" spc="-15">
                <a:latin typeface="Arial"/>
                <a:cs typeface="Arial"/>
              </a:rPr>
              <a:t>migrated</a:t>
            </a:r>
            <a:r>
              <a:rPr dirty="0" sz="2400" spc="-470">
                <a:latin typeface="Arial"/>
                <a:cs typeface="Arial"/>
              </a:rPr>
              <a:t> </a:t>
            </a:r>
            <a:r>
              <a:rPr dirty="0" sz="2400" spc="-35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61872" y="2813304"/>
            <a:ext cx="9881616" cy="3002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704596"/>
            <a:ext cx="8009890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330" b="1">
                <a:latin typeface="Arial"/>
                <a:cs typeface="Arial"/>
              </a:rPr>
              <a:t>Sol#1: </a:t>
            </a:r>
            <a:r>
              <a:rPr dirty="0" sz="3400" spc="-250" b="1">
                <a:latin typeface="Arial"/>
                <a:cs typeface="Arial"/>
              </a:rPr>
              <a:t>Post-copy </a:t>
            </a:r>
            <a:r>
              <a:rPr dirty="0" sz="3400" spc="-235" b="1">
                <a:latin typeface="Arial"/>
                <a:cs typeface="Arial"/>
              </a:rPr>
              <a:t>Is </a:t>
            </a:r>
            <a:r>
              <a:rPr dirty="0" sz="3400" spc="-95" b="1">
                <a:latin typeface="Arial"/>
                <a:cs typeface="Arial"/>
              </a:rPr>
              <a:t>Not </a:t>
            </a:r>
            <a:r>
              <a:rPr dirty="0" sz="3400" spc="-175" b="1">
                <a:latin typeface="Arial"/>
                <a:cs typeface="Arial"/>
              </a:rPr>
              <a:t>suitable </a:t>
            </a:r>
            <a:r>
              <a:rPr dirty="0" sz="3400" spc="-210" b="1">
                <a:latin typeface="Arial"/>
                <a:cs typeface="Arial"/>
              </a:rPr>
              <a:t>For </a:t>
            </a:r>
            <a:r>
              <a:rPr dirty="0" sz="3400" spc="-254" b="1">
                <a:latin typeface="Arial"/>
                <a:cs typeface="Arial"/>
              </a:rPr>
              <a:t>Fast </a:t>
            </a:r>
            <a:r>
              <a:rPr dirty="0" sz="3400" spc="-345" b="1">
                <a:latin typeface="Arial"/>
                <a:cs typeface="Arial"/>
              </a:rPr>
              <a:t>TXs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95779"/>
            <a:ext cx="43434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dirty="0" sz="2800" spc="-195">
                <a:solidFill>
                  <a:srgbClr val="0D0D0D"/>
                </a:solidFill>
                <a:latin typeface="Arial"/>
                <a:cs typeface="Arial"/>
              </a:rPr>
              <a:t>Takes </a:t>
            </a:r>
            <a:r>
              <a:rPr dirty="0" sz="2800" spc="-5">
                <a:solidFill>
                  <a:srgbClr val="0D0D0D"/>
                </a:solidFill>
                <a:latin typeface="Arial"/>
                <a:cs typeface="Arial"/>
              </a:rPr>
              <a:t>about </a:t>
            </a:r>
            <a:r>
              <a:rPr dirty="0" sz="2800" spc="-65">
                <a:solidFill>
                  <a:srgbClr val="0D0D0D"/>
                </a:solidFill>
                <a:latin typeface="Arial"/>
                <a:cs typeface="Arial"/>
              </a:rPr>
              <a:t>4 </a:t>
            </a:r>
            <a:r>
              <a:rPr dirty="0" sz="2800" spc="-180">
                <a:solidFill>
                  <a:srgbClr val="0D0D0D"/>
                </a:solidFill>
                <a:latin typeface="Arial"/>
                <a:cs typeface="Arial"/>
              </a:rPr>
              <a:t>secs </a:t>
            </a:r>
            <a:r>
              <a:rPr dirty="0" sz="2800" spc="110">
                <a:solidFill>
                  <a:srgbClr val="0D0D0D"/>
                </a:solidFill>
                <a:latin typeface="Arial"/>
                <a:cs typeface="Arial"/>
              </a:rPr>
              <a:t>to</a:t>
            </a:r>
            <a:r>
              <a:rPr dirty="0" sz="2800" spc="-47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2800" spc="-30">
                <a:solidFill>
                  <a:srgbClr val="0D0D0D"/>
                </a:solidFill>
                <a:latin typeface="Arial"/>
                <a:cs typeface="Arial"/>
              </a:rPr>
              <a:t>finish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8888" y="2563367"/>
            <a:ext cx="10174223" cy="3931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704596"/>
            <a:ext cx="6710680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50" b="1">
                <a:latin typeface="Arial"/>
                <a:cs typeface="Arial"/>
              </a:rPr>
              <a:t>Sol#2: </a:t>
            </a:r>
            <a:r>
              <a:rPr dirty="0" sz="3400" spc="-100" b="1">
                <a:latin typeface="Arial"/>
                <a:cs typeface="Arial"/>
              </a:rPr>
              <a:t>Migrating </a:t>
            </a:r>
            <a:r>
              <a:rPr dirty="0" sz="3400" spc="-160" b="1">
                <a:latin typeface="Arial"/>
                <a:cs typeface="Arial"/>
              </a:rPr>
              <a:t>Data </a:t>
            </a:r>
            <a:r>
              <a:rPr dirty="0" sz="3400" spc="-80" b="1">
                <a:latin typeface="Arial"/>
                <a:cs typeface="Arial"/>
              </a:rPr>
              <a:t>With</a:t>
            </a:r>
            <a:r>
              <a:rPr dirty="0" sz="3400" spc="-385" b="1">
                <a:latin typeface="Arial"/>
                <a:cs typeface="Arial"/>
              </a:rPr>
              <a:t> </a:t>
            </a:r>
            <a:r>
              <a:rPr dirty="0" sz="3400" spc="-229" b="1">
                <a:latin typeface="Arial"/>
                <a:cs typeface="Arial"/>
              </a:rPr>
              <a:t>Pre-copy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5463" y="2462783"/>
            <a:ext cx="10101072" cy="3145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44532" y="5677916"/>
            <a:ext cx="3665854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41705" marR="5080" indent="-929640">
              <a:lnSpc>
                <a:spcPct val="100800"/>
              </a:lnSpc>
              <a:spcBef>
                <a:spcPts val="75"/>
              </a:spcBef>
              <a:tabLst>
                <a:tab pos="469265" algn="l"/>
              </a:tabLst>
            </a:pPr>
            <a:r>
              <a:rPr dirty="0" sz="2400" spc="-285">
                <a:latin typeface="Arial"/>
                <a:cs typeface="Arial"/>
              </a:rPr>
              <a:t>1.	</a:t>
            </a:r>
            <a:r>
              <a:rPr dirty="0" sz="2400" spc="-75">
                <a:latin typeface="Arial"/>
                <a:cs typeface="Arial"/>
              </a:rPr>
              <a:t>Pull </a:t>
            </a:r>
            <a:r>
              <a:rPr dirty="0" sz="2400" spc="-35">
                <a:latin typeface="Arial"/>
                <a:cs typeface="Arial"/>
              </a:rPr>
              <a:t>data</a:t>
            </a:r>
            <a:r>
              <a:rPr dirty="0" sz="2400" spc="-270">
                <a:latin typeface="Arial"/>
                <a:cs typeface="Arial"/>
              </a:rPr>
              <a:t> </a:t>
            </a:r>
            <a:r>
              <a:rPr dirty="0" sz="2400" spc="-70">
                <a:latin typeface="Arial"/>
                <a:cs typeface="Arial"/>
              </a:rPr>
              <a:t>asynchronously  </a:t>
            </a:r>
            <a:r>
              <a:rPr dirty="0" sz="2400" spc="50">
                <a:latin typeface="Arial"/>
                <a:cs typeface="Arial"/>
              </a:rPr>
              <a:t>(not </a:t>
            </a:r>
            <a:r>
              <a:rPr dirty="0" sz="2400" spc="-30">
                <a:latin typeface="Arial"/>
                <a:cs typeface="Arial"/>
              </a:rPr>
              <a:t>block</a:t>
            </a:r>
            <a:r>
              <a:rPr dirty="0" sz="2400" spc="-340">
                <a:latin typeface="Arial"/>
                <a:cs typeface="Arial"/>
              </a:rPr>
              <a:t> </a:t>
            </a:r>
            <a:r>
              <a:rPr dirty="0" sz="2400" spc="-155">
                <a:latin typeface="Arial"/>
                <a:cs typeface="Arial"/>
              </a:rPr>
              <a:t>TX)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56194" y="5677916"/>
            <a:ext cx="24396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45">
                <a:latin typeface="Arial"/>
                <a:cs typeface="Arial"/>
              </a:rPr>
              <a:t>2. </a:t>
            </a:r>
            <a:r>
              <a:rPr dirty="0" sz="2400" spc="-55">
                <a:latin typeface="Arial"/>
                <a:cs typeface="Arial"/>
              </a:rPr>
              <a:t>Commit </a:t>
            </a:r>
            <a:r>
              <a:rPr dirty="0" sz="2400" spc="15">
                <a:latin typeface="Arial"/>
                <a:cs typeface="Arial"/>
              </a:rPr>
              <a:t>the</a:t>
            </a:r>
            <a:r>
              <a:rPr dirty="0" sz="2400" spc="-290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plan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1795779"/>
            <a:ext cx="669035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dirty="0" sz="2800" spc="-195">
                <a:solidFill>
                  <a:srgbClr val="0D0D0D"/>
                </a:solidFill>
                <a:latin typeface="Arial"/>
                <a:cs typeface="Arial"/>
              </a:rPr>
              <a:t>Same </a:t>
            </a:r>
            <a:r>
              <a:rPr dirty="0" sz="2800" spc="35">
                <a:solidFill>
                  <a:srgbClr val="0D0D0D"/>
                </a:solidFill>
                <a:latin typeface="Arial"/>
                <a:cs typeface="Arial"/>
              </a:rPr>
              <a:t>thought </a:t>
            </a:r>
            <a:r>
              <a:rPr dirty="0" sz="2800" spc="-210">
                <a:solidFill>
                  <a:srgbClr val="0D0D0D"/>
                </a:solidFill>
                <a:latin typeface="Arial"/>
                <a:cs typeface="Arial"/>
              </a:rPr>
              <a:t>as </a:t>
            </a:r>
            <a:r>
              <a:rPr dirty="0" sz="2800" spc="-5">
                <a:solidFill>
                  <a:srgbClr val="0D0D0D"/>
                </a:solidFill>
                <a:latin typeface="Arial"/>
                <a:cs typeface="Arial"/>
              </a:rPr>
              <a:t>virtual </a:t>
            </a:r>
            <a:r>
              <a:rPr dirty="0" sz="2800" spc="-85">
                <a:solidFill>
                  <a:srgbClr val="0D0D0D"/>
                </a:solidFill>
                <a:latin typeface="Arial"/>
                <a:cs typeface="Arial"/>
              </a:rPr>
              <a:t>machine</a:t>
            </a:r>
            <a:r>
              <a:rPr dirty="0" sz="2800" spc="-53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D0D0D"/>
                </a:solidFill>
                <a:latin typeface="Arial"/>
                <a:cs typeface="Arial"/>
              </a:rPr>
              <a:t>migration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2019-03-15T05:18:09Z</dcterms:created>
  <dcterms:modified xsi:type="dcterms:W3CDTF">2019-03-15T05:18:09Z</dcterms:modified>
</cp:coreProperties>
</file>